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97" r:id="rId2"/>
    <p:sldId id="257" r:id="rId3"/>
    <p:sldId id="258" r:id="rId4"/>
    <p:sldId id="308" r:id="rId5"/>
    <p:sldId id="279" r:id="rId6"/>
    <p:sldId id="309" r:id="rId7"/>
    <p:sldId id="280" r:id="rId8"/>
    <p:sldId id="310" r:id="rId9"/>
    <p:sldId id="260" r:id="rId10"/>
    <p:sldId id="262" r:id="rId11"/>
    <p:sldId id="263" r:id="rId12"/>
    <p:sldId id="264" r:id="rId13"/>
    <p:sldId id="282" r:id="rId14"/>
    <p:sldId id="265" r:id="rId15"/>
    <p:sldId id="268" r:id="rId16"/>
    <p:sldId id="267" r:id="rId17"/>
    <p:sldId id="283" r:id="rId18"/>
    <p:sldId id="311" r:id="rId19"/>
    <p:sldId id="313" r:id="rId20"/>
    <p:sldId id="314" r:id="rId21"/>
    <p:sldId id="315" r:id="rId22"/>
    <p:sldId id="316" r:id="rId23"/>
    <p:sldId id="317" r:id="rId24"/>
    <p:sldId id="318" r:id="rId25"/>
    <p:sldId id="269" r:id="rId26"/>
    <p:sldId id="320" r:id="rId27"/>
    <p:sldId id="305" r:id="rId28"/>
    <p:sldId id="306" r:id="rId29"/>
    <p:sldId id="319" r:id="rId30"/>
    <p:sldId id="272" r:id="rId31"/>
    <p:sldId id="273" r:id="rId32"/>
    <p:sldId id="275" r:id="rId33"/>
    <p:sldId id="274" r:id="rId34"/>
    <p:sldId id="276" r:id="rId35"/>
    <p:sldId id="284" r:id="rId36"/>
    <p:sldId id="277" r:id="rId37"/>
    <p:sldId id="285" r:id="rId38"/>
    <p:sldId id="295" r:id="rId39"/>
    <p:sldId id="296" r:id="rId4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28" autoAdjust="0"/>
  </p:normalViewPr>
  <p:slideViewPr>
    <p:cSldViewPr snapToGrid="0" snapToObjects="1">
      <p:cViewPr>
        <p:scale>
          <a:sx n="108" d="100"/>
          <a:sy n="108" d="100"/>
        </p:scale>
        <p:origin x="-840" y="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cseguier:Documents:CTM:2014%20CTM:CTM%20Effectif%20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cseguier:Documents:CTM:2014%20CTM:CR%202014:releves%20frequentation%2007-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cseguier:Documents:CTM:2014%20CTM:CR%202014:releves%20frequentation%2007-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cseguier:Documents:CTM:RANDO%20RETINA%20MAULE%202014:REUNIONS%20ORGANISATION:fichier%202013-2014%20comple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cseguier:Documents:CTM:RANDO%20RETINA%20MAULE%202014:REUNIONS%20ORGANISATION:fichier%202013-2014%20comple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cseguier:Documents:CTM:RANDO%20RETINA%20MAULE%202014:REUNIONS%20ORGANISATION:fichier%202013-2014%20comple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cseguier:Documents:CTM:RANDO%20RETINA%20MAULE%202014:REUNIONS%20ORGANISATION:fichier%202013-2014%20comple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jcseguier:Documents:CTM:RANDO%20RETINA%20MAULE%202014:REUNIONS%20ORGANISATION:fichier%202013-2014%20complet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jcseguier:Documents:CTM:RANDO%20RETINA%20MAULE%202014:REUNIONS%20ORGANISATION:fichier%202013-2014%20comple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'[releves frequentation 07-14.xls]inscrits'!$B$8</c:f>
              <c:strCache>
                <c:ptCount val="1"/>
                <c:pt idx="0">
                  <c:v>membres</c:v>
                </c:pt>
              </c:strCache>
            </c:strRef>
          </c:tx>
          <c:marker>
            <c:symbol val="none"/>
          </c:marker>
          <c:cat>
            <c:numRef>
              <c:f>'[releves frequentation 07-14.xls]inscrits'!$A$9:$A$24</c:f>
              <c:numCache>
                <c:formatCode>General</c:formatCode>
                <c:ptCount val="16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</c:numCache>
            </c:numRef>
          </c:cat>
          <c:val>
            <c:numRef>
              <c:f>'[releves frequentation 07-14.xls]inscrits'!$B$9:$B$24</c:f>
              <c:numCache>
                <c:formatCode>General</c:formatCode>
                <c:ptCount val="16"/>
                <c:pt idx="0">
                  <c:v>33.0</c:v>
                </c:pt>
                <c:pt idx="1">
                  <c:v>29.0</c:v>
                </c:pt>
                <c:pt idx="2">
                  <c:v>30.0</c:v>
                </c:pt>
                <c:pt idx="3">
                  <c:v>28.0</c:v>
                </c:pt>
                <c:pt idx="4">
                  <c:v>28.0</c:v>
                </c:pt>
                <c:pt idx="5">
                  <c:v>27.0</c:v>
                </c:pt>
                <c:pt idx="6">
                  <c:v>36.0</c:v>
                </c:pt>
                <c:pt idx="7">
                  <c:v>33.0</c:v>
                </c:pt>
                <c:pt idx="8">
                  <c:v>38.0</c:v>
                </c:pt>
                <c:pt idx="9">
                  <c:v>34.0</c:v>
                </c:pt>
                <c:pt idx="10">
                  <c:v>36.0</c:v>
                </c:pt>
                <c:pt idx="11">
                  <c:v>36.0</c:v>
                </c:pt>
                <c:pt idx="12">
                  <c:v>45.0</c:v>
                </c:pt>
                <c:pt idx="13">
                  <c:v>46.0</c:v>
                </c:pt>
                <c:pt idx="14">
                  <c:v>44.0</c:v>
                </c:pt>
                <c:pt idx="15">
                  <c:v>50.0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'[releves frequentation 07-14.xls]inscrits'!$C$8</c:f>
              <c:strCache>
                <c:ptCount val="1"/>
                <c:pt idx="0">
                  <c:v>licenciés</c:v>
                </c:pt>
              </c:strCache>
            </c:strRef>
          </c:tx>
          <c:marker>
            <c:symbol val="none"/>
          </c:marker>
          <c:cat>
            <c:numRef>
              <c:f>'[releves frequentation 07-14.xls]inscrits'!$A$9:$A$24</c:f>
              <c:numCache>
                <c:formatCode>General</c:formatCode>
                <c:ptCount val="16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</c:numCache>
            </c:numRef>
          </c:cat>
          <c:val>
            <c:numRef>
              <c:f>'[releves frequentation 07-14.xls]inscrits'!$C$9:$C$24</c:f>
              <c:numCache>
                <c:formatCode>General</c:formatCode>
                <c:ptCount val="16"/>
                <c:pt idx="0">
                  <c:v>33.0</c:v>
                </c:pt>
                <c:pt idx="1">
                  <c:v>29.0</c:v>
                </c:pt>
                <c:pt idx="2">
                  <c:v>30.0</c:v>
                </c:pt>
                <c:pt idx="3">
                  <c:v>28.0</c:v>
                </c:pt>
                <c:pt idx="4">
                  <c:v>28.0</c:v>
                </c:pt>
                <c:pt idx="5">
                  <c:v>27.0</c:v>
                </c:pt>
                <c:pt idx="6">
                  <c:v>36.0</c:v>
                </c:pt>
                <c:pt idx="7">
                  <c:v>31.0</c:v>
                </c:pt>
                <c:pt idx="8">
                  <c:v>36.0</c:v>
                </c:pt>
                <c:pt idx="9">
                  <c:v>32.0</c:v>
                </c:pt>
                <c:pt idx="10">
                  <c:v>35.0</c:v>
                </c:pt>
                <c:pt idx="11">
                  <c:v>34.0</c:v>
                </c:pt>
                <c:pt idx="12">
                  <c:v>44.0</c:v>
                </c:pt>
                <c:pt idx="13">
                  <c:v>45.0</c:v>
                </c:pt>
                <c:pt idx="14">
                  <c:v>44.0</c:v>
                </c:pt>
                <c:pt idx="15">
                  <c:v>48.0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'[releves frequentation 07-14.xls]inscrits'!$D$8</c:f>
              <c:strCache>
                <c:ptCount val="1"/>
                <c:pt idx="0">
                  <c:v>cyclotes</c:v>
                </c:pt>
              </c:strCache>
            </c:strRef>
          </c:tx>
          <c:marker>
            <c:symbol val="none"/>
          </c:marker>
          <c:cat>
            <c:numRef>
              <c:f>'[releves frequentation 07-14.xls]inscrits'!$A$9:$A$24</c:f>
              <c:numCache>
                <c:formatCode>General</c:formatCode>
                <c:ptCount val="16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</c:numCache>
            </c:numRef>
          </c:cat>
          <c:val>
            <c:numRef>
              <c:f>'[releves frequentation 07-14.xls]inscrits'!$D$9:$D$24</c:f>
              <c:numCache>
                <c:formatCode>General</c:formatCode>
                <c:ptCount val="16"/>
                <c:pt idx="11">
                  <c:v>5.0</c:v>
                </c:pt>
                <c:pt idx="12">
                  <c:v>10.0</c:v>
                </c:pt>
                <c:pt idx="13">
                  <c:v>9.0</c:v>
                </c:pt>
                <c:pt idx="14">
                  <c:v>9.0</c:v>
                </c:pt>
                <c:pt idx="15">
                  <c:v>11.0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'[releves frequentation 07-14.xls]inscrits'!$B$8</c:f>
              <c:strCache>
                <c:ptCount val="1"/>
                <c:pt idx="0">
                  <c:v>membres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poly"/>
            <c:order val="2"/>
            <c:dispRSqr val="0"/>
            <c:dispEq val="0"/>
          </c:trendline>
          <c:cat>
            <c:numRef>
              <c:f>'[releves frequentation 07-14.xls]inscrits'!$A$9:$A$24</c:f>
              <c:numCache>
                <c:formatCode>General</c:formatCode>
                <c:ptCount val="16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</c:numCache>
            </c:numRef>
          </c:cat>
          <c:val>
            <c:numRef>
              <c:f>'[releves frequentation 07-14.xls]inscrits'!$B$9:$B$24</c:f>
              <c:numCache>
                <c:formatCode>General</c:formatCode>
                <c:ptCount val="16"/>
                <c:pt idx="0">
                  <c:v>33.0</c:v>
                </c:pt>
                <c:pt idx="1">
                  <c:v>29.0</c:v>
                </c:pt>
                <c:pt idx="2">
                  <c:v>30.0</c:v>
                </c:pt>
                <c:pt idx="3">
                  <c:v>28.0</c:v>
                </c:pt>
                <c:pt idx="4">
                  <c:v>28.0</c:v>
                </c:pt>
                <c:pt idx="5">
                  <c:v>27.0</c:v>
                </c:pt>
                <c:pt idx="6">
                  <c:v>36.0</c:v>
                </c:pt>
                <c:pt idx="7">
                  <c:v>33.0</c:v>
                </c:pt>
                <c:pt idx="8">
                  <c:v>38.0</c:v>
                </c:pt>
                <c:pt idx="9">
                  <c:v>34.0</c:v>
                </c:pt>
                <c:pt idx="10">
                  <c:v>36.0</c:v>
                </c:pt>
                <c:pt idx="11">
                  <c:v>36.0</c:v>
                </c:pt>
                <c:pt idx="12">
                  <c:v>45.0</c:v>
                </c:pt>
                <c:pt idx="13">
                  <c:v>46.0</c:v>
                </c:pt>
                <c:pt idx="14">
                  <c:v>44.0</c:v>
                </c:pt>
                <c:pt idx="15">
                  <c:v>50.0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'[releves frequentation 07-14.xls]inscrits'!$C$8</c:f>
              <c:strCache>
                <c:ptCount val="1"/>
                <c:pt idx="0">
                  <c:v>licenciés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'[releves frequentation 07-14.xls]inscrits'!$A$9:$A$24</c:f>
              <c:numCache>
                <c:formatCode>General</c:formatCode>
                <c:ptCount val="16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</c:numCache>
            </c:numRef>
          </c:cat>
          <c:val>
            <c:numRef>
              <c:f>'[releves frequentation 07-14.xls]inscrits'!$C$9:$C$24</c:f>
              <c:numCache>
                <c:formatCode>General</c:formatCode>
                <c:ptCount val="16"/>
                <c:pt idx="0">
                  <c:v>33.0</c:v>
                </c:pt>
                <c:pt idx="1">
                  <c:v>29.0</c:v>
                </c:pt>
                <c:pt idx="2">
                  <c:v>30.0</c:v>
                </c:pt>
                <c:pt idx="3">
                  <c:v>28.0</c:v>
                </c:pt>
                <c:pt idx="4">
                  <c:v>28.0</c:v>
                </c:pt>
                <c:pt idx="5">
                  <c:v>27.0</c:v>
                </c:pt>
                <c:pt idx="6">
                  <c:v>36.0</c:v>
                </c:pt>
                <c:pt idx="7">
                  <c:v>31.0</c:v>
                </c:pt>
                <c:pt idx="8">
                  <c:v>36.0</c:v>
                </c:pt>
                <c:pt idx="9">
                  <c:v>32.0</c:v>
                </c:pt>
                <c:pt idx="10">
                  <c:v>35.0</c:v>
                </c:pt>
                <c:pt idx="11">
                  <c:v>34.0</c:v>
                </c:pt>
                <c:pt idx="12">
                  <c:v>44.0</c:v>
                </c:pt>
                <c:pt idx="13">
                  <c:v>45.0</c:v>
                </c:pt>
                <c:pt idx="14">
                  <c:v>44.0</c:v>
                </c:pt>
                <c:pt idx="15">
                  <c:v>48.0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'[releves frequentation 07-14.xls]inscrits'!$D$8</c:f>
              <c:strCache>
                <c:ptCount val="1"/>
                <c:pt idx="0">
                  <c:v>cyclotes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'[releves frequentation 07-14.xls]inscrits'!$A$9:$A$24</c:f>
              <c:numCache>
                <c:formatCode>General</c:formatCode>
                <c:ptCount val="16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</c:numCache>
            </c:numRef>
          </c:cat>
          <c:val>
            <c:numRef>
              <c:f>'[releves frequentation 07-14.xls]inscrits'!$D$9:$D$24</c:f>
              <c:numCache>
                <c:formatCode>General</c:formatCode>
                <c:ptCount val="16"/>
                <c:pt idx="11">
                  <c:v>5.0</c:v>
                </c:pt>
                <c:pt idx="12">
                  <c:v>10.0</c:v>
                </c:pt>
                <c:pt idx="13">
                  <c:v>9.0</c:v>
                </c:pt>
                <c:pt idx="14">
                  <c:v>9.0</c:v>
                </c:pt>
                <c:pt idx="15">
                  <c:v>11.0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6178168"/>
        <c:axId val="-2116175160"/>
      </c:lineChart>
      <c:catAx>
        <c:axId val="-211617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-2116175160"/>
        <c:crosses val="autoZero"/>
        <c:auto val="1"/>
        <c:lblAlgn val="ctr"/>
        <c:lblOffset val="100"/>
        <c:noMultiLvlLbl val="0"/>
      </c:catAx>
      <c:valAx>
        <c:axId val="-2116175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6178168"/>
        <c:crosses val="autoZero"/>
        <c:crossBetween val="between"/>
      </c:valAx>
    </c:plotArea>
    <c:legend>
      <c:legendPos val="l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0500676589986468"/>
          <c:y val="0.0834216470891958"/>
          <c:w val="0.522082445881464"/>
          <c:h val="0.168010842906932"/>
        </c:manualLayout>
      </c:layout>
      <c:overlay val="1"/>
      <c:txPr>
        <a:bodyPr/>
        <a:lstStyle/>
        <a:p>
          <a:pPr>
            <a:defRPr sz="16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Evolution</a:t>
            </a:r>
            <a:r>
              <a:rPr lang="fr-FR" baseline="0" dirty="0"/>
              <a:t> </a:t>
            </a:r>
            <a:r>
              <a:rPr lang="fr-FR" baseline="0" dirty="0" smtClean="0"/>
              <a:t>2007</a:t>
            </a:r>
            <a:r>
              <a:rPr lang="fr-FR" baseline="0" dirty="0"/>
              <a:t>-2014</a:t>
            </a:r>
            <a:endParaRPr lang="fr-FR" dirty="0"/>
          </a:p>
        </c:rich>
      </c:tx>
      <c:layout>
        <c:manualLayout>
          <c:xMode val="edge"/>
          <c:yMode val="edge"/>
          <c:x val="0.561999779361029"/>
          <c:y val="0.014864162620961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508608231752232"/>
          <c:y val="0.112967635919307"/>
          <c:w val="0.823221703565832"/>
          <c:h val="0.823735999987516"/>
        </c:manualLayout>
      </c:layout>
      <c:lineChart>
        <c:grouping val="stacked"/>
        <c:varyColors val="0"/>
        <c:ser>
          <c:idx val="0"/>
          <c:order val="0"/>
          <c:tx>
            <c:strRef>
              <c:f>performances!$BH$50</c:f>
              <c:strCache>
                <c:ptCount val="1"/>
                <c:pt idx="0">
                  <c:v>Participants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-0.0261649969734024"/>
                  <c:y val="-0.030864197530864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475BCD"/>
                    </a:solidFill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performances!$BI$49:$BP$49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performances!$BI$50:$BP$50</c:f>
              <c:numCache>
                <c:formatCode>General</c:formatCode>
                <c:ptCount val="8"/>
                <c:pt idx="0">
                  <c:v>13.8</c:v>
                </c:pt>
                <c:pt idx="1">
                  <c:v>11.1</c:v>
                </c:pt>
                <c:pt idx="2">
                  <c:v>11.0</c:v>
                </c:pt>
                <c:pt idx="3">
                  <c:v>10.4</c:v>
                </c:pt>
                <c:pt idx="4">
                  <c:v>10.5</c:v>
                </c:pt>
                <c:pt idx="5" formatCode="0.0">
                  <c:v>12.23404255319149</c:v>
                </c:pt>
                <c:pt idx="6" formatCode="0.0">
                  <c:v>16.8</c:v>
                </c:pt>
                <c:pt idx="7">
                  <c:v>19.3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performances!$BH$51</c:f>
              <c:strCache>
                <c:ptCount val="1"/>
                <c:pt idx="0">
                  <c:v>Distance moyenne</c:v>
                </c:pt>
              </c:strCache>
            </c:strRef>
          </c:tx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performances!$BI$49:$BP$49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performances!$BI$51:$BP$51</c:f>
              <c:numCache>
                <c:formatCode>General</c:formatCode>
                <c:ptCount val="8"/>
                <c:pt idx="0">
                  <c:v>85.2</c:v>
                </c:pt>
                <c:pt idx="1">
                  <c:v>81.2</c:v>
                </c:pt>
                <c:pt idx="2">
                  <c:v>84.3</c:v>
                </c:pt>
                <c:pt idx="3">
                  <c:v>89.6</c:v>
                </c:pt>
                <c:pt idx="4">
                  <c:v>86.7</c:v>
                </c:pt>
                <c:pt idx="5" formatCode="0.0">
                  <c:v>111.2127659574468</c:v>
                </c:pt>
                <c:pt idx="6" formatCode="0.0">
                  <c:v>148.2</c:v>
                </c:pt>
                <c:pt idx="7">
                  <c:v>157.9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6118104"/>
        <c:axId val="-2116114984"/>
      </c:lineChart>
      <c:lineChart>
        <c:grouping val="stacked"/>
        <c:varyColors val="0"/>
        <c:ser>
          <c:idx val="2"/>
          <c:order val="2"/>
          <c:tx>
            <c:strRef>
              <c:f>performances!$BH$52</c:f>
              <c:strCache>
                <c:ptCount val="1"/>
                <c:pt idx="0">
                  <c:v>Vitesse moyenne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-0.0368126645484535"/>
                  <c:y val="0.027777777777777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performances!$BI$49:$BP$49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performances!$BI$52:$BP$52</c:f>
              <c:numCache>
                <c:formatCode>General</c:formatCode>
                <c:ptCount val="8"/>
                <c:pt idx="0">
                  <c:v>24.7</c:v>
                </c:pt>
                <c:pt idx="1">
                  <c:v>24.9</c:v>
                </c:pt>
                <c:pt idx="2">
                  <c:v>24.5</c:v>
                </c:pt>
                <c:pt idx="3">
                  <c:v>25.4</c:v>
                </c:pt>
                <c:pt idx="4">
                  <c:v>25.3</c:v>
                </c:pt>
                <c:pt idx="5" formatCode="0.0">
                  <c:v>24.75897435897436</c:v>
                </c:pt>
                <c:pt idx="6">
                  <c:v>23.1</c:v>
                </c:pt>
                <c:pt idx="7">
                  <c:v>22.7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6112008"/>
        <c:axId val="-2116109032"/>
      </c:lineChart>
      <c:catAx>
        <c:axId val="-2116118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6114984"/>
        <c:crosses val="autoZero"/>
        <c:auto val="1"/>
        <c:lblAlgn val="ctr"/>
        <c:lblOffset val="100"/>
        <c:noMultiLvlLbl val="0"/>
      </c:catAx>
      <c:valAx>
        <c:axId val="-2116114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6118104"/>
        <c:crosses val="autoZero"/>
        <c:crossBetween val="between"/>
      </c:valAx>
      <c:catAx>
        <c:axId val="-2116112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16109032"/>
        <c:crosses val="autoZero"/>
        <c:auto val="1"/>
        <c:lblAlgn val="ctr"/>
        <c:lblOffset val="100"/>
        <c:noMultiLvlLbl val="0"/>
      </c:catAx>
      <c:valAx>
        <c:axId val="-2116109032"/>
        <c:scaling>
          <c:orientation val="minMax"/>
          <c:max val="30.0"/>
          <c:min val="22.0"/>
        </c:scaling>
        <c:delete val="0"/>
        <c:axPos val="r"/>
        <c:title>
          <c:tx>
            <c:rich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r>
                  <a:rPr lang="fr-FR">
                    <a:solidFill>
                      <a:schemeClr val="accent3">
                        <a:lumMod val="75000"/>
                      </a:schemeClr>
                    </a:solidFill>
                  </a:rPr>
                  <a:t>moyenne des moyennes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>
                <a:solidFill>
                  <a:schemeClr val="accent3">
                    <a:lumMod val="50000"/>
                  </a:schemeClr>
                </a:solidFill>
              </a:defRPr>
            </a:pPr>
            <a:endParaRPr lang="fr-FR"/>
          </a:p>
        </c:txPr>
        <c:crossAx val="-2116112008"/>
        <c:crosses val="max"/>
        <c:crossBetween val="between"/>
        <c:minorUnit val="0.04"/>
      </c:valAx>
    </c:plotArea>
    <c:legend>
      <c:legendPos val="r"/>
      <c:legendEntry>
        <c:idx val="0"/>
        <c:txPr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orbel"/>
                <a:ea typeface="Corbel"/>
                <a:cs typeface="Corbel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orbel"/>
                <a:ea typeface="Corbel"/>
                <a:cs typeface="Corbel"/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orbel"/>
                <a:ea typeface="Corbel"/>
                <a:cs typeface="Corbel"/>
              </a:defRPr>
            </a:pPr>
            <a:endParaRPr lang="fr-FR"/>
          </a:p>
        </c:txPr>
      </c:legendEntry>
      <c:layout>
        <c:manualLayout>
          <c:xMode val="edge"/>
          <c:yMode val="edge"/>
          <c:x val="0.0777609621138218"/>
          <c:y val="0.116596286222131"/>
          <c:w val="0.222800707963308"/>
          <c:h val="0.19832869852357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Sorties dominicales 2007 2014</a:t>
            </a:r>
          </a:p>
        </c:rich>
      </c:tx>
      <c:layout>
        <c:manualLayout>
          <c:xMode val="edge"/>
          <c:yMode val="edge"/>
          <c:x val="0.539771134377434"/>
          <c:y val="0.03154585816959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574468360250589"/>
          <c:y val="0.156151661975679"/>
          <c:w val="0.886962181734582"/>
          <c:h val="0.743900966089828"/>
        </c:manualLayout>
      </c:layout>
      <c:lineChart>
        <c:grouping val="standard"/>
        <c:varyColors val="0"/>
        <c:ser>
          <c:idx val="1"/>
          <c:order val="1"/>
          <c:tx>
            <c:strRef>
              <c:f>performances!$BI$95</c:f>
              <c:strCache>
                <c:ptCount val="1"/>
                <c:pt idx="0">
                  <c:v>Distance moyenne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0465328467153285"/>
                  <c:y val="0.051261598744378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156733765056861"/>
                  <c:y val="0.04430354829064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performances!$BJ$93:$BQ$93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performances!$BJ$95:$BQ$95</c:f>
              <c:numCache>
                <c:formatCode>General</c:formatCode>
                <c:ptCount val="8"/>
                <c:pt idx="0">
                  <c:v>85.2</c:v>
                </c:pt>
                <c:pt idx="1">
                  <c:v>81.2</c:v>
                </c:pt>
                <c:pt idx="2">
                  <c:v>84.3</c:v>
                </c:pt>
                <c:pt idx="3">
                  <c:v>89.6</c:v>
                </c:pt>
                <c:pt idx="4">
                  <c:v>86.7</c:v>
                </c:pt>
                <c:pt idx="5" formatCode="0.0">
                  <c:v>89.0</c:v>
                </c:pt>
                <c:pt idx="6" formatCode="0.0">
                  <c:v>89.2</c:v>
                </c:pt>
                <c:pt idx="7">
                  <c:v>94.2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6046136"/>
        <c:axId val="-2116043016"/>
      </c:lineChart>
      <c:lineChart>
        <c:grouping val="standard"/>
        <c:varyColors val="0"/>
        <c:ser>
          <c:idx val="0"/>
          <c:order val="0"/>
          <c:tx>
            <c:strRef>
              <c:f>performances!$BI$94</c:f>
              <c:strCache>
                <c:ptCount val="1"/>
                <c:pt idx="0">
                  <c:v>Participants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0.0255474452554744"/>
                  <c:y val="-0.055205133021704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performances!$BJ$93:$BQ$93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performances!$BJ$94:$BQ$94</c:f>
              <c:numCache>
                <c:formatCode>General</c:formatCode>
                <c:ptCount val="8"/>
                <c:pt idx="0">
                  <c:v>13.8</c:v>
                </c:pt>
                <c:pt idx="1">
                  <c:v>11.1</c:v>
                </c:pt>
                <c:pt idx="2">
                  <c:v>11.0</c:v>
                </c:pt>
                <c:pt idx="3">
                  <c:v>10.4</c:v>
                </c:pt>
                <c:pt idx="4">
                  <c:v>10.5</c:v>
                </c:pt>
                <c:pt idx="5" formatCode="0.0">
                  <c:v>8.9</c:v>
                </c:pt>
                <c:pt idx="6" formatCode="0.0">
                  <c:v>10.0</c:v>
                </c:pt>
                <c:pt idx="7">
                  <c:v>10.0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performances!$BI$96</c:f>
              <c:strCache>
                <c:ptCount val="1"/>
                <c:pt idx="0">
                  <c:v>Vitesse moyenne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-0.0337961271465108"/>
                  <c:y val="-0.03797493272201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performances!$BJ$93:$BQ$93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performances!$BJ$96:$BQ$96</c:f>
              <c:numCache>
                <c:formatCode>General</c:formatCode>
                <c:ptCount val="8"/>
                <c:pt idx="0">
                  <c:v>24.7</c:v>
                </c:pt>
                <c:pt idx="1">
                  <c:v>24.9</c:v>
                </c:pt>
                <c:pt idx="2">
                  <c:v>24.5</c:v>
                </c:pt>
                <c:pt idx="3">
                  <c:v>25.4</c:v>
                </c:pt>
                <c:pt idx="4">
                  <c:v>25.3</c:v>
                </c:pt>
                <c:pt idx="5" formatCode="0.0">
                  <c:v>24.75897435897436</c:v>
                </c:pt>
                <c:pt idx="6">
                  <c:v>24.7</c:v>
                </c:pt>
                <c:pt idx="7">
                  <c:v>24.1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7072344"/>
        <c:axId val="-2117069368"/>
      </c:lineChart>
      <c:catAx>
        <c:axId val="-2116046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16043016"/>
        <c:crosses val="autoZero"/>
        <c:auto val="1"/>
        <c:lblAlgn val="ctr"/>
        <c:lblOffset val="100"/>
        <c:noMultiLvlLbl val="0"/>
      </c:catAx>
      <c:valAx>
        <c:axId val="-2116043016"/>
        <c:scaling>
          <c:orientation val="minMax"/>
          <c:max val="100.0"/>
          <c:min val="75.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16046136"/>
        <c:crosses val="autoZero"/>
        <c:crossBetween val="between"/>
      </c:valAx>
      <c:catAx>
        <c:axId val="-2117072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17069368"/>
        <c:crosses val="autoZero"/>
        <c:auto val="1"/>
        <c:lblAlgn val="ctr"/>
        <c:lblOffset val="100"/>
        <c:noMultiLvlLbl val="0"/>
      </c:catAx>
      <c:valAx>
        <c:axId val="-2117069368"/>
        <c:scaling>
          <c:orientation val="minMax"/>
          <c:min val="5.0"/>
        </c:scaling>
        <c:delete val="0"/>
        <c:axPos val="r"/>
        <c:numFmt formatCode="General" sourceLinked="1"/>
        <c:majorTickMark val="out"/>
        <c:minorTickMark val="none"/>
        <c:tickLblPos val="nextTo"/>
        <c:crossAx val="-2117072344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00382654091315509"/>
          <c:y val="0.0349979149802536"/>
          <c:w val="0.538321075250209"/>
          <c:h val="0.075902077660853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3448359235197"/>
          <c:y val="0.228730617773425"/>
          <c:w val="0.783562976805007"/>
          <c:h val="0.6267393246721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PARTICIPANTS!$A$3</c:f>
              <c:strCache>
                <c:ptCount val="1"/>
                <c:pt idx="0">
                  <c:v>MARCHE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PARTICIPANTS!$B$2:$F$2</c:f>
              <c:strCache>
                <c:ptCount val="5"/>
                <c:pt idx="0">
                  <c:v>6 KM</c:v>
                </c:pt>
                <c:pt idx="1">
                  <c:v>12 KM</c:v>
                </c:pt>
                <c:pt idx="2">
                  <c:v>NR</c:v>
                </c:pt>
                <c:pt idx="4">
                  <c:v>TOTAL</c:v>
                </c:pt>
              </c:strCache>
            </c:strRef>
          </c:cat>
          <c:val>
            <c:numRef>
              <c:f>PARTICIPANTS!$B$3:$F$3</c:f>
              <c:numCache>
                <c:formatCode>General</c:formatCode>
                <c:ptCount val="5"/>
                <c:pt idx="0">
                  <c:v>25.0</c:v>
                </c:pt>
                <c:pt idx="1">
                  <c:v>71.0</c:v>
                </c:pt>
                <c:pt idx="2">
                  <c:v>7.0</c:v>
                </c:pt>
                <c:pt idx="4">
                  <c:v>103.0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448152"/>
        <c:axId val="2081835176"/>
      </c:barChart>
      <c:catAx>
        <c:axId val="2118448152"/>
        <c:scaling>
          <c:orientation val="minMax"/>
        </c:scaling>
        <c:delete val="0"/>
        <c:axPos val="l"/>
        <c:majorTickMark val="none"/>
        <c:minorTickMark val="none"/>
        <c:tickLblPos val="nextTo"/>
        <c:crossAx val="2081835176"/>
        <c:crosses val="autoZero"/>
        <c:auto val="1"/>
        <c:lblAlgn val="ctr"/>
        <c:lblOffset val="100"/>
        <c:noMultiLvlLbl val="0"/>
      </c:catAx>
      <c:valAx>
        <c:axId val="208183517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11844815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6">
          <a:lumMod val="60000"/>
          <a:lumOff val="40000"/>
        </a:schemeClr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PARTICIPANTS!$A$9</c:f>
              <c:strCache>
                <c:ptCount val="1"/>
                <c:pt idx="0">
                  <c:v>VTT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PARTICIPANTS!$B$8:$F$8</c:f>
              <c:strCache>
                <c:ptCount val="5"/>
                <c:pt idx="0">
                  <c:v>8KM</c:v>
                </c:pt>
                <c:pt idx="1">
                  <c:v>25KM</c:v>
                </c:pt>
                <c:pt idx="2">
                  <c:v>40KM</c:v>
                </c:pt>
                <c:pt idx="3">
                  <c:v>NR</c:v>
                </c:pt>
                <c:pt idx="4">
                  <c:v>TOTAL</c:v>
                </c:pt>
              </c:strCache>
            </c:strRef>
          </c:cat>
          <c:val>
            <c:numRef>
              <c:f>PARTICIPANTS!$B$9:$F$9</c:f>
              <c:numCache>
                <c:formatCode>General</c:formatCode>
                <c:ptCount val="5"/>
                <c:pt idx="0">
                  <c:v>5.0</c:v>
                </c:pt>
                <c:pt idx="1">
                  <c:v>42.0</c:v>
                </c:pt>
                <c:pt idx="2">
                  <c:v>137.0</c:v>
                </c:pt>
                <c:pt idx="3">
                  <c:v>20.0</c:v>
                </c:pt>
                <c:pt idx="4">
                  <c:v>204.0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2736600"/>
        <c:axId val="2142547496"/>
      </c:barChart>
      <c:catAx>
        <c:axId val="2142736600"/>
        <c:scaling>
          <c:orientation val="minMax"/>
        </c:scaling>
        <c:delete val="0"/>
        <c:axPos val="l"/>
        <c:majorTickMark val="out"/>
        <c:minorTickMark val="none"/>
        <c:tickLblPos val="nextTo"/>
        <c:crossAx val="2142547496"/>
        <c:crosses val="autoZero"/>
        <c:auto val="1"/>
        <c:lblAlgn val="ctr"/>
        <c:lblOffset val="100"/>
        <c:noMultiLvlLbl val="0"/>
      </c:catAx>
      <c:valAx>
        <c:axId val="21425474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4273660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3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PARTICIPANTS!$A$6</c:f>
              <c:strCache>
                <c:ptCount val="1"/>
                <c:pt idx="0">
                  <c:v>ROUTE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PARTICIPANTS!$B$5:$F$5</c:f>
              <c:strCache>
                <c:ptCount val="5"/>
                <c:pt idx="0">
                  <c:v>28KM</c:v>
                </c:pt>
                <c:pt idx="1">
                  <c:v>53KM</c:v>
                </c:pt>
                <c:pt idx="2">
                  <c:v>86KM</c:v>
                </c:pt>
                <c:pt idx="3">
                  <c:v>NR</c:v>
                </c:pt>
                <c:pt idx="4">
                  <c:v>TOTAL</c:v>
                </c:pt>
              </c:strCache>
            </c:strRef>
          </c:cat>
          <c:val>
            <c:numRef>
              <c:f>PARTICIPANTS!$B$6:$F$6</c:f>
              <c:numCache>
                <c:formatCode>General</c:formatCode>
                <c:ptCount val="5"/>
                <c:pt idx="0">
                  <c:v>13.0</c:v>
                </c:pt>
                <c:pt idx="1">
                  <c:v>78.0</c:v>
                </c:pt>
                <c:pt idx="2">
                  <c:v>53.0</c:v>
                </c:pt>
                <c:pt idx="3">
                  <c:v>30.0</c:v>
                </c:pt>
                <c:pt idx="4">
                  <c:v>174.0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2581000"/>
        <c:axId val="-2116964024"/>
      </c:barChart>
      <c:catAx>
        <c:axId val="2142581000"/>
        <c:scaling>
          <c:orientation val="minMax"/>
        </c:scaling>
        <c:delete val="0"/>
        <c:axPos val="l"/>
        <c:majorTickMark val="out"/>
        <c:minorTickMark val="none"/>
        <c:tickLblPos val="nextTo"/>
        <c:crossAx val="-2116964024"/>
        <c:crosses val="autoZero"/>
        <c:auto val="1"/>
        <c:lblAlgn val="ctr"/>
        <c:lblOffset val="100"/>
        <c:noMultiLvlLbl val="0"/>
      </c:catAx>
      <c:valAx>
        <c:axId val="-21169640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42581000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 sz="2400" dirty="0"/>
              <a:t>DEPENSES </a:t>
            </a:r>
            <a:r>
              <a:rPr lang="fr-FR" sz="2400" dirty="0" smtClean="0"/>
              <a:t>RETINA 2014 </a:t>
            </a:r>
            <a:r>
              <a:rPr lang="fr-FR" sz="2400" dirty="0"/>
              <a:t>= 1468.95€</a:t>
            </a:r>
          </a:p>
          <a:p>
            <a:pPr>
              <a:defRPr/>
            </a:pPr>
            <a:endParaRPr lang="fr-FR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'BUDGET RETINA'!$B$3</c:f>
              <c:strCache>
                <c:ptCount val="1"/>
                <c:pt idx="0">
                  <c:v>MONTANTS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'BUDGET RETINA'!$A$4:$A$9</c:f>
              <c:strCache>
                <c:ptCount val="6"/>
                <c:pt idx="1">
                  <c:v>FRANPRIX</c:v>
                </c:pt>
                <c:pt idx="2">
                  <c:v>Affiches  AB PRINT</c:v>
                </c:pt>
                <c:pt idx="3">
                  <c:v>Transferts logos AB PRINT</c:v>
                </c:pt>
                <c:pt idx="4">
                  <c:v>30 Ts XL AB PRINT</c:v>
                </c:pt>
                <c:pt idx="5">
                  <c:v>COCCI MARKET</c:v>
                </c:pt>
              </c:strCache>
            </c:strRef>
          </c:cat>
          <c:val>
            <c:numRef>
              <c:f>'BUDGET RETINA'!$B$4:$B$9</c:f>
              <c:numCache>
                <c:formatCode>"€"#,##0.00_);[Red]\("€"#,##0.00\)</c:formatCode>
                <c:ptCount val="6"/>
                <c:pt idx="1">
                  <c:v>78.92</c:v>
                </c:pt>
                <c:pt idx="2">
                  <c:v>466.21</c:v>
                </c:pt>
                <c:pt idx="3">
                  <c:v>112.8</c:v>
                </c:pt>
                <c:pt idx="4">
                  <c:v>342.0</c:v>
                </c:pt>
                <c:pt idx="5">
                  <c:v>469.02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ayout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 sz="2400" dirty="0"/>
              <a:t>DÉPENSES</a:t>
            </a:r>
            <a:r>
              <a:rPr lang="fr-FR" sz="2400" baseline="0" dirty="0"/>
              <a:t> </a:t>
            </a:r>
            <a:r>
              <a:rPr lang="fr-FR" sz="2400" baseline="0" dirty="0" smtClean="0"/>
              <a:t>CTM 2014 </a:t>
            </a:r>
            <a:r>
              <a:rPr lang="fr-FR" sz="2400" baseline="0" dirty="0"/>
              <a:t>= 600.73€</a:t>
            </a:r>
            <a:endParaRPr lang="fr-FR" sz="24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0.04029163021289"/>
                  <c:y val="0.0207318616422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440590551181102"/>
                  <c:y val="-0.0278836825084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227430737824439"/>
                  <c:y val="-0.02631485517435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406232866724993"/>
                  <c:y val="0.065140607424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'BUDGET RETINA'!$A$40:$A$46</c:f>
              <c:strCache>
                <c:ptCount val="7"/>
                <c:pt idx="0">
                  <c:v>Pain d'épices</c:v>
                </c:pt>
                <c:pt idx="1">
                  <c:v>Rubalise</c:v>
                </c:pt>
                <c:pt idx="2">
                  <c:v>Réchaud gaz</c:v>
                </c:pt>
                <c:pt idx="3">
                  <c:v>Fournitures Bureau</c:v>
                </c:pt>
                <c:pt idx="4">
                  <c:v>Courrier (timbres enveloppes)</c:v>
                </c:pt>
                <c:pt idx="5">
                  <c:v>Déplacement </c:v>
                </c:pt>
                <c:pt idx="6">
                  <c:v>Boulangerie</c:v>
                </c:pt>
              </c:strCache>
            </c:strRef>
          </c:cat>
          <c:val>
            <c:numRef>
              <c:f>'BUDGET RETINA'!$B$40:$B$46</c:f>
              <c:numCache>
                <c:formatCode>_-* #\ ##0.00\ [$€-1]_-;\-* #\ ##0.00\ [$€-1]_-;_-* "-"??\ [$€-1]_-;_-@_-</c:formatCode>
                <c:ptCount val="7"/>
                <c:pt idx="0">
                  <c:v>30.9</c:v>
                </c:pt>
                <c:pt idx="1">
                  <c:v>34.2</c:v>
                </c:pt>
                <c:pt idx="2">
                  <c:v>231.6</c:v>
                </c:pt>
                <c:pt idx="3">
                  <c:v>19.5</c:v>
                </c:pt>
                <c:pt idx="4">
                  <c:v>44.53</c:v>
                </c:pt>
                <c:pt idx="5">
                  <c:v>84.0</c:v>
                </c:pt>
                <c:pt idx="6">
                  <c:v>156.0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347517730496"/>
          <c:y val="0.243527664510686"/>
          <c:w val="0.324468085106383"/>
          <c:h val="0.608033956692913"/>
        </c:manualLayout>
      </c:layout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 sz="2400" dirty="0" smtClean="0"/>
              <a:t>RECETTES 2014 </a:t>
            </a:r>
            <a:r>
              <a:rPr lang="fr-FR" sz="2400" dirty="0"/>
              <a:t>= 7441.90€</a:t>
            </a:r>
          </a:p>
        </c:rich>
      </c:tx>
      <c:layout>
        <c:manualLayout>
          <c:xMode val="edge"/>
          <c:yMode val="edge"/>
          <c:x val="0.452641283704093"/>
          <c:y val="0.0200646739034076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'BUDGET RETINA'!$D$3</c:f>
              <c:strCache>
                <c:ptCount val="1"/>
                <c:pt idx="0">
                  <c:v>MONTANTS</c:v>
                </c:pt>
              </c:strCache>
            </c:strRef>
          </c:tx>
          <c:dLbls>
            <c:dLbl>
              <c:idx val="1"/>
              <c:layout>
                <c:manualLayout>
                  <c:x val="0.0487354876717053"/>
                  <c:y val="-0.009943850122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543517587217656"/>
                  <c:y val="0.0274539234319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272089682819498"/>
                  <c:y val="0.0500706497709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172993301210483"/>
                  <c:y val="0.0386082653646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'BUDGET RETINA'!$C$4:$C$10</c:f>
              <c:strCache>
                <c:ptCount val="7"/>
                <c:pt idx="0">
                  <c:v>Recette 26 octobre 2014</c:v>
                </c:pt>
                <c:pt idx="1">
                  <c:v>Subvention MAIRIE DE MAULE</c:v>
                </c:pt>
                <c:pt idx="2">
                  <c:v>Subvention KRYS</c:v>
                </c:pt>
                <c:pt idx="3">
                  <c:v>Subvention CONSEIL GENERAL</c:v>
                </c:pt>
                <c:pt idx="4">
                  <c:v>Subvention FONDS HANDICAP &amp; SOCIETE</c:v>
                </c:pt>
                <c:pt idx="5">
                  <c:v>Commerçants MAULE</c:v>
                </c:pt>
                <c:pt idx="6">
                  <c:v>MMA Maule</c:v>
                </c:pt>
              </c:strCache>
            </c:strRef>
          </c:cat>
          <c:val>
            <c:numRef>
              <c:f>'BUDGET RETINA'!$D$4:$D$10</c:f>
              <c:numCache>
                <c:formatCode>_-* #\ ##0.00\ [$€-1]_-;\-* #\ ##0.00\ [$€-1]_-;_-* "-"??\ [$€-1]_-;_-@_-</c:formatCode>
                <c:ptCount val="7"/>
                <c:pt idx="0">
                  <c:v>5241.9</c:v>
                </c:pt>
                <c:pt idx="1">
                  <c:v>500.0</c:v>
                </c:pt>
                <c:pt idx="2">
                  <c:v>500.0</c:v>
                </c:pt>
                <c:pt idx="3">
                  <c:v>500.0</c:v>
                </c:pt>
                <c:pt idx="4">
                  <c:v>500.0</c:v>
                </c:pt>
                <c:pt idx="5">
                  <c:v>100.0</c:v>
                </c:pt>
                <c:pt idx="6">
                  <c:v>100.0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A940D-603C-6A46-B1F0-8E29EAC987A6}" type="datetimeFigureOut">
              <a:rPr lang="fr-FR" smtClean="0"/>
              <a:t>28/02/15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B16E9-9D0A-6D44-BF6B-EF77D78E3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8039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D60B7-8142-0145-8B7D-C314F542248E}" type="datetimeFigureOut">
              <a:rPr lang="fr-FR" smtClean="0"/>
              <a:t>28/02/15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68DC9-C564-1B4C-AB79-75C750B9A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2216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F00DF2C3-FC49-CA49-9825-DC00A155BA38}" type="slidenum">
              <a:rPr lang="fr-FR" sz="1200">
                <a:solidFill>
                  <a:prstClr val="black"/>
                </a:solidFill>
              </a:rPr>
              <a:pPr algn="r"/>
              <a:t>2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32304566-A9CD-EC4B-9520-10D8EF7762C0}" type="slidenum">
              <a:rPr lang="fr-FR" sz="1200">
                <a:solidFill>
                  <a:prstClr val="black"/>
                </a:solidFill>
              </a:rPr>
              <a:pPr algn="r"/>
              <a:t>32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47A81B9A-FBDB-5748-A83F-4310E85B7572}" type="slidenum">
              <a:rPr lang="fr-FR" sz="1200">
                <a:solidFill>
                  <a:prstClr val="black"/>
                </a:solidFill>
              </a:rPr>
              <a:pPr algn="r"/>
              <a:t>33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0F871C3-001F-474D-80CF-5BE6608483C9}" type="slidenum">
              <a:rPr lang="fr-FR" sz="1200"/>
              <a:pPr algn="r"/>
              <a:t>38</a:t>
            </a:fld>
            <a:endParaRPr lang="fr-FR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FAF02A4C-B731-9848-9683-EA3712C60A37}" type="slidenum">
              <a:rPr lang="fr-FR" sz="1200"/>
              <a:pPr algn="r"/>
              <a:t>39</a:t>
            </a:fld>
            <a:endParaRPr lang="fr-FR" sz="120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CF96081-E5CD-5B4B-AB8D-46D87F32935C}" type="slidenum">
              <a:rPr lang="fr-FR" sz="1200">
                <a:solidFill>
                  <a:prstClr val="black"/>
                </a:solidFill>
              </a:rPr>
              <a:pPr algn="r"/>
              <a:t>3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1492918C-B13B-AC49-96A4-C322AD199A71}" type="slidenum">
              <a:rPr lang="fr-FR" sz="1200">
                <a:solidFill>
                  <a:prstClr val="black"/>
                </a:solidFill>
              </a:rPr>
              <a:pPr algn="r"/>
              <a:t>9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1423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159C8062-A8BE-764F-A020-DC6D152A21BE}" type="slidenum">
              <a:rPr lang="fr-FR" sz="1200">
                <a:solidFill>
                  <a:prstClr val="black"/>
                </a:solidFill>
              </a:rPr>
              <a:pPr algn="r"/>
              <a:t>11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147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7892DB3F-E14D-C140-8645-25CCE129B429}" type="slidenum">
              <a:rPr lang="fr-FR" sz="1200">
                <a:solidFill>
                  <a:prstClr val="black"/>
                </a:solidFill>
              </a:rPr>
              <a:pPr algn="r"/>
              <a:t>12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144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E82D2E94-3D1E-C641-9E70-4B17B1578559}" type="slidenum">
              <a:rPr lang="fr-FR" sz="1200">
                <a:solidFill>
                  <a:prstClr val="black"/>
                </a:solidFill>
              </a:rPr>
              <a:pPr algn="r"/>
              <a:t>14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B666317B-5CFA-2447-A1FE-6E12191689AF}" type="slidenum">
              <a:rPr lang="fr-FR" sz="1200">
                <a:solidFill>
                  <a:prstClr val="black"/>
                </a:solidFill>
              </a:rPr>
              <a:pPr algn="r"/>
              <a:t>15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4B3485CF-10B7-B248-BE52-F38AC035FA53}" type="slidenum">
              <a:rPr lang="fr-FR" sz="1200">
                <a:solidFill>
                  <a:prstClr val="black"/>
                </a:solidFill>
              </a:rPr>
              <a:pPr algn="r"/>
              <a:t>16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7E5EA7A9-30D2-CD4F-ABC9-4AE954B89A0B}" type="slidenum">
              <a:rPr lang="fr-FR" sz="1200">
                <a:solidFill>
                  <a:prstClr val="black"/>
                </a:solidFill>
              </a:rPr>
              <a:pPr algn="r"/>
              <a:t>30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base">
              <a:spcBef>
                <a:spcPts val="2000"/>
              </a:spcBef>
              <a:spcAft>
                <a:spcPct val="0"/>
              </a:spcAft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  <a:latin typeface="News Gothic M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AG du 10 janvier 2014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986-CA40-3E4A-9E70-C6C0A4F30ED7}" type="slidenum">
              <a:rPr lang="de-DE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2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A1BC-D90F-2E43-B0A9-55C8F7C3BF71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3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762D1-881D-EB49-9C30-3E696B74A3B3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4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E128-3DE5-9F49-8506-E706B292FA9D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0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31EB-9B25-B948-B6B4-8DEF3B12AE00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28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6C4-DBAE-DD4E-885B-5638DA7CBE31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6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13F1D-384B-0548-831A-16AF538805D6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9855-642A-5548-8C3A-1CA4DCFFA9B0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0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C2B0-715F-3847-A3CF-1C4592AE21A9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8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8C1B-941F-6C4C-87AA-A8078FB9A247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05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BA8F-36AE-A445-85FC-DCA152FB2135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0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AG du 10 janvier 2014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3928E-A4BE-2E4B-AE96-CAEF8EEF207E}" type="slidenum">
              <a:rPr lang="fr-F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solidFill>
                  <a:prstClr val="white"/>
                </a:solidFill>
                <a:latin typeface="Arial" charset="0"/>
                <a:ea typeface="ＭＳ Ｐゴシック" charset="0"/>
                <a:cs typeface="ＭＳ Ｐゴシック" charset="0"/>
              </a:rPr>
              <a:t>AG du 10 janvier 2014</a:t>
            </a:r>
            <a:endParaRPr lang="fr-FR">
              <a:solidFill>
                <a:prstClr val="white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3600" smtClean="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6BEAFC1-05E6-1D4F-82F8-B8910ADBCBF1}" type="slidenum">
              <a:rPr lang="fr-FR">
                <a:solidFill>
                  <a:prstClr val="white"/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prstClr val="white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0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Assemblée générale du CTM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9 janvier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895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dirty="0" smtClean="0"/>
              <a:t>Augmentation des inscrits, </a:t>
            </a:r>
            <a:r>
              <a:rPr lang="fr-FR" b="1" dirty="0" smtClean="0">
                <a:solidFill>
                  <a:srgbClr val="FF0000"/>
                </a:solidFill>
              </a:rPr>
              <a:t>+ 52% en 15 ans</a:t>
            </a:r>
            <a:r>
              <a:rPr lang="fr-FR" dirty="0" smtClean="0"/>
              <a:t>, </a:t>
            </a:r>
          </a:p>
          <a:p>
            <a:pPr>
              <a:lnSpc>
                <a:spcPct val="80000"/>
              </a:lnSpc>
            </a:pPr>
            <a:r>
              <a:rPr lang="fr-FR" dirty="0" smtClean="0"/>
              <a:t>Augmentation des distances parcourues</a:t>
            </a:r>
          </a:p>
          <a:p>
            <a:pPr>
              <a:lnSpc>
                <a:spcPct val="80000"/>
              </a:lnSpc>
            </a:pPr>
            <a:r>
              <a:rPr lang="fr-FR" dirty="0" smtClean="0"/>
              <a:t>Augmentation de la participation des membres </a:t>
            </a:r>
          </a:p>
          <a:p>
            <a:pPr>
              <a:lnSpc>
                <a:spcPct val="80000"/>
              </a:lnSpc>
            </a:pPr>
            <a:r>
              <a:rPr lang="fr-FR" dirty="0"/>
              <a:t>A</a:t>
            </a:r>
            <a:r>
              <a:rPr lang="fr-FR" dirty="0" smtClean="0"/>
              <a:t>ugmentation de la participation grâce aux sorties du samedi et aux féminines!</a:t>
            </a:r>
          </a:p>
          <a:p>
            <a:pPr>
              <a:lnSpc>
                <a:spcPct val="80000"/>
              </a:lnSpc>
            </a:pPr>
            <a:r>
              <a:rPr lang="fr-FR" dirty="0" smtClean="0"/>
              <a:t>Stabilisation de la moyenne des vitesses moyennes</a:t>
            </a:r>
          </a:p>
          <a:p>
            <a:pPr>
              <a:lnSpc>
                <a:spcPct val="80000"/>
              </a:lnSpc>
            </a:pPr>
            <a:r>
              <a:rPr lang="fr-FR" dirty="0" smtClean="0"/>
              <a:t>Chiffres de plus en plus proches de la réalité</a:t>
            </a:r>
          </a:p>
        </p:txBody>
      </p:sp>
    </p:spTree>
    <p:extLst>
      <p:ext uri="{BB962C8B-B14F-4D97-AF65-F5344CB8AC3E}">
        <p14:creationId xmlns:p14="http://schemas.microsoft.com/office/powerpoint/2010/main" val="279782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>
                <a:latin typeface="News Gothic MT" charset="0"/>
              </a:rPr>
              <a:t>Les </a:t>
            </a:r>
            <a:r>
              <a:rPr lang="fr-FR" sz="5400" dirty="0" err="1">
                <a:latin typeface="News Gothic MT" charset="0"/>
              </a:rPr>
              <a:t>cyclotes</a:t>
            </a:r>
            <a:r>
              <a:rPr lang="fr-FR" sz="5400" dirty="0">
                <a:latin typeface="News Gothic MT" charset="0"/>
              </a:rPr>
              <a:t> 2010-</a:t>
            </a:r>
            <a:r>
              <a:rPr lang="fr-FR" sz="5400" dirty="0" smtClean="0">
                <a:latin typeface="News Gothic MT" charset="0"/>
              </a:rPr>
              <a:t>2014</a:t>
            </a:r>
            <a:endParaRPr lang="fr-FR" dirty="0">
              <a:latin typeface="News Gothic MT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28800"/>
            <a:ext cx="3671887" cy="4267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5 en septembre 2010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7 au printemps 2011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9 en 2012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et 2013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11 en 2014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ous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les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samedis: 40 à 50 km,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Encadrement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par 2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hommes ou 1 ou plus…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merci Jeff, Bernard et JP et les autres…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55983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fr-FR" sz="4000" dirty="0">
                <a:latin typeface="News Gothic MT" charset="0"/>
              </a:rPr>
              <a:t>Les activités </a:t>
            </a:r>
            <a:r>
              <a:rPr kumimoji="1" lang="fr-FR" sz="3200" dirty="0">
                <a:latin typeface="News Gothic MT" charset="0"/>
              </a:rPr>
              <a:t>« hors </a:t>
            </a:r>
            <a:r>
              <a:rPr kumimoji="1" lang="fr-FR" sz="3200" dirty="0" smtClean="0">
                <a:latin typeface="News Gothic MT" charset="0"/>
              </a:rPr>
              <a:t>sorties hebdomadaires</a:t>
            </a:r>
            <a:r>
              <a:rPr kumimoji="1" lang="fr-FR" sz="3200" dirty="0">
                <a:latin typeface="News Gothic MT" charset="0"/>
              </a:rPr>
              <a:t> » </a:t>
            </a:r>
            <a:r>
              <a:rPr kumimoji="1" lang="fr-FR" sz="3200" dirty="0" smtClean="0">
                <a:latin typeface="News Gothic MT" charset="0"/>
              </a:rPr>
              <a:t>2014</a:t>
            </a:r>
            <a:endParaRPr kumimoji="1" lang="fr-FR" sz="3200" dirty="0">
              <a:latin typeface="News Gothic MT" charset="0"/>
            </a:endParaRPr>
          </a:p>
        </p:txBody>
      </p:sp>
      <p:graphicFrame>
        <p:nvGraphicFramePr>
          <p:cNvPr id="14340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001728"/>
              </p:ext>
            </p:extLst>
          </p:nvPr>
        </p:nvGraphicFramePr>
        <p:xfrm>
          <a:off x="755576" y="2487042"/>
          <a:ext cx="7913687" cy="3062630"/>
        </p:xfrm>
        <a:graphic>
          <a:graphicData uri="http://schemas.openxmlformats.org/drawingml/2006/table">
            <a:tbl>
              <a:tblPr/>
              <a:tblGrid>
                <a:gridCol w="2639240"/>
                <a:gridCol w="1518761"/>
                <a:gridCol w="3755686"/>
              </a:tblGrid>
              <a:tr h="5699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Prologue Paris Nice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8 mars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6 participants 125 km 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Rallye de Beynes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6 avril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11 participants 90km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Villepreux les Andelys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19 avril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6 participants (1F) 217 km 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Guidel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24 au 31 mai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28 participants, 16 cyclos  500 km 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694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Sortie du club Vaux de Cernay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8 juin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29 + 2 enfants participants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120  Km (21 cyclos)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688504" y="1444625"/>
            <a:ext cx="1980759" cy="658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Activités fiche projet 2014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4280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/>
              <a:t>Les activités « hors </a:t>
            </a:r>
            <a:r>
              <a:rPr lang="fr-FR" sz="3600" dirty="0" smtClean="0"/>
              <a:t>sorties hebdomadaires</a:t>
            </a:r>
            <a:r>
              <a:rPr lang="fr-FR" sz="3600" dirty="0"/>
              <a:t> » 2014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020707"/>
              </p:ext>
            </p:extLst>
          </p:nvPr>
        </p:nvGraphicFramePr>
        <p:xfrm>
          <a:off x="677863" y="1964457"/>
          <a:ext cx="7913687" cy="4014866"/>
        </p:xfrm>
        <a:graphic>
          <a:graphicData uri="http://schemas.openxmlformats.org/drawingml/2006/table">
            <a:tbl>
              <a:tblPr/>
              <a:tblGrid>
                <a:gridCol w="2639240"/>
                <a:gridCol w="1370785"/>
                <a:gridCol w="3903662"/>
              </a:tblGrid>
              <a:tr h="694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Ardéchoise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21  juin 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8 participants (3 F)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140, 184 km, et 221  km de 2200 à 4200 m dénivelé+ 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02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Barbecue du président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16 juillet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15 </a:t>
                      </a:r>
                      <a:r>
                        <a:rPr kumimoji="1" lang="fr-F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participants </a:t>
                      </a:r>
                      <a:r>
                        <a:rPr kumimoji="1" lang="fr-FR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Codir</a:t>
                      </a:r>
                      <a:r>
                        <a:rPr kumimoji="1" lang="fr-F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 et épouses</a:t>
                      </a:r>
                      <a:endParaRPr kumimoji="1" lang="fr-FR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2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Versailles Perpignan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Juin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 participant</a:t>
                      </a:r>
                      <a:endParaRPr kumimoji="1" lang="fr-FR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200, 300, 600km préparation PBP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28 et 29 juin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3 participants au 600</a:t>
                      </a:r>
                      <a:endParaRPr kumimoji="1" lang="fr-FR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6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Forum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6 septembre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8 participants</a:t>
                      </a: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Week</a:t>
                      </a: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 end sur la route de Diane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20 et 21 septembre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17 participants 15 cyclos dont 7 </a:t>
                      </a:r>
                      <a:r>
                        <a:rPr kumimoji="1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cyclotes</a:t>
                      </a: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 160km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52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>
                <a:solidFill>
                  <a:srgbClr val="2C7C9F"/>
                </a:solidFill>
              </a:rPr>
              <a:t>Les activités « hors sorties hebdomadaires » 2014</a:t>
            </a:r>
            <a:endParaRPr kumimoji="1" lang="fr-FR" sz="3200" dirty="0">
              <a:latin typeface="News Gothic MT" charset="0"/>
            </a:endParaRPr>
          </a:p>
        </p:txBody>
      </p:sp>
      <p:graphicFrame>
        <p:nvGraphicFramePr>
          <p:cNvPr id="119875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92977"/>
              </p:ext>
            </p:extLst>
          </p:nvPr>
        </p:nvGraphicFramePr>
        <p:xfrm>
          <a:off x="871038" y="2300797"/>
          <a:ext cx="7924800" cy="3880632"/>
        </p:xfrm>
        <a:graphic>
          <a:graphicData uri="http://schemas.openxmlformats.org/drawingml/2006/table">
            <a:tbl>
              <a:tblPr/>
              <a:tblGrid>
                <a:gridCol w="2349500"/>
                <a:gridCol w="2179638"/>
                <a:gridCol w="339566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Repas du club chez Rémy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12 octobre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31+4 enfants participants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9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RANDO RETINA MAULE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26 octobre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28  Bénévoles du CTM </a:t>
                      </a: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6006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Sport santé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 réunions 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JCS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8779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Réunions comité direction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7/2; 11/4; 16/7; 31/10.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 </a:t>
                      </a: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 à </a:t>
                      </a: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</a:t>
                      </a: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membres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9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Réunions du bureau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 à 6 réunions</a:t>
                      </a:r>
                      <a:endParaRPr kumimoji="1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JP , </a:t>
                      </a:r>
                      <a:r>
                        <a:rPr kumimoji="1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ABx</a:t>
                      </a: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JCS,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56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dirty="0">
                <a:latin typeface="News Gothic MT" charset="0"/>
              </a:rPr>
              <a:t>Evaluation des objectifs </a:t>
            </a:r>
            <a:r>
              <a:rPr kumimoji="1" lang="fr-FR" dirty="0" smtClean="0">
                <a:latin typeface="News Gothic MT" charset="0"/>
              </a:rPr>
              <a:t>2014: &gt;95 </a:t>
            </a:r>
            <a:r>
              <a:rPr kumimoji="1" lang="fr-FR" dirty="0">
                <a:latin typeface="News Gothic MT" charset="0"/>
              </a:rPr>
              <a:t>%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267700" cy="4997450"/>
          </a:xfrm>
        </p:spPr>
        <p:txBody>
          <a:bodyPr rtlCol="0">
            <a:normAutofit/>
          </a:bodyPr>
          <a:lstStyle/>
          <a:p>
            <a:pPr marL="349250" lvl="1" indent="0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kumimoji="1" lang="fr-FR" sz="2400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Le </a:t>
            </a:r>
            <a:r>
              <a:rPr kumimoji="1"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recrutement de nouveaux cyclos </a:t>
            </a:r>
            <a:r>
              <a:rPr kumimoji="1"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et </a:t>
            </a:r>
            <a:r>
              <a:rPr kumimoji="1" lang="fr-F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cyclotes</a:t>
            </a:r>
            <a:endParaRPr kumimoji="1" lang="fr-FR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Augmentation des effectifs  </a:t>
            </a:r>
            <a:r>
              <a:rPr kumimoji="1" lang="fr-F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du</a:t>
            </a: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</a:t>
            </a:r>
            <a:r>
              <a:rPr kumimoji="1" lang="fr-F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club « femmes </a:t>
            </a: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» &gt;10  + sortie dédiée </a:t>
            </a:r>
            <a:endParaRPr kumimoji="1" lang="fr-FR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Aide à l’achat de vêtements du CTM: 20€</a:t>
            </a:r>
            <a:endParaRPr kumimoji="1" lang="fr-FR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Poursuite des </a:t>
            </a: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activités habituelles: </a:t>
            </a:r>
            <a:r>
              <a:rPr kumimoji="1" lang="fr-F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sorties du club, semaine du </a:t>
            </a: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club, repas du club très prisées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Réalisation des fiches projet à 90%: RRM, Sport santé, week</a:t>
            </a:r>
            <a:r>
              <a:rPr kumimoji="1" lang="fr-F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-</a:t>
            </a: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end femmes, Guidel, accueil des nouveaux membres en cours de finalisation</a:t>
            </a:r>
          </a:p>
        </p:txBody>
      </p:sp>
    </p:spTree>
    <p:extLst>
      <p:ext uri="{BB962C8B-B14F-4D97-AF65-F5344CB8AC3E}">
        <p14:creationId xmlns:p14="http://schemas.microsoft.com/office/powerpoint/2010/main" val="316945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News Gothic MT" charset="0"/>
              </a:rPr>
              <a:t>Conclusions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 smtClean="0">
                <a:latin typeface="News Gothic MT" charset="0"/>
              </a:rPr>
              <a:t>Nombreuses </a:t>
            </a:r>
            <a:r>
              <a:rPr lang="fr-FR" sz="2800" dirty="0">
                <a:latin typeface="News Gothic MT" charset="0"/>
              </a:rPr>
              <a:t>activités </a:t>
            </a:r>
            <a:r>
              <a:rPr lang="fr-FR" sz="2800" dirty="0" smtClean="0">
                <a:latin typeface="News Gothic MT" charset="0"/>
              </a:rPr>
              <a:t>proposées</a:t>
            </a:r>
          </a:p>
          <a:p>
            <a:pPr>
              <a:lnSpc>
                <a:spcPct val="90000"/>
              </a:lnSpc>
            </a:pPr>
            <a:r>
              <a:rPr lang="fr-FR" sz="2800" dirty="0">
                <a:latin typeface="News Gothic MT" charset="0"/>
              </a:rPr>
              <a:t>P</a:t>
            </a:r>
            <a:r>
              <a:rPr lang="fr-FR" sz="2800" dirty="0" smtClean="0">
                <a:latin typeface="News Gothic MT" charset="0"/>
              </a:rPr>
              <a:t>articipation excellente</a:t>
            </a:r>
          </a:p>
          <a:p>
            <a:pPr>
              <a:lnSpc>
                <a:spcPct val="90000"/>
              </a:lnSpc>
            </a:pPr>
            <a:r>
              <a:rPr lang="fr-FR" sz="2800" dirty="0" smtClean="0">
                <a:latin typeface="News Gothic MT" charset="0"/>
              </a:rPr>
              <a:t>Très grande implication du comité de direction et de beaucoup de membres du CTM pour la RRM</a:t>
            </a:r>
          </a:p>
          <a:p>
            <a:pPr>
              <a:lnSpc>
                <a:spcPct val="90000"/>
              </a:lnSpc>
            </a:pPr>
            <a:r>
              <a:rPr lang="fr-FR" sz="2800" dirty="0" smtClean="0">
                <a:latin typeface="News Gothic MT" charset="0"/>
              </a:rPr>
              <a:t>Un bureau très actif </a:t>
            </a:r>
            <a:endParaRPr lang="fr-FR" sz="2800" dirty="0">
              <a:latin typeface="News Gothic MT" charset="0"/>
            </a:endParaRPr>
          </a:p>
          <a:p>
            <a:pPr>
              <a:lnSpc>
                <a:spcPct val="90000"/>
              </a:lnSpc>
            </a:pPr>
            <a:endParaRPr lang="fr-FR" sz="2800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482683"/>
          </a:xfrm>
        </p:spPr>
        <p:txBody>
          <a:bodyPr/>
          <a:lstStyle/>
          <a:p>
            <a:pPr algn="just"/>
            <a:r>
              <a:rPr lang="fr-FR" sz="3600" dirty="0" smtClean="0"/>
              <a:t>Un mot sur les 3 actions aidées par la DDCS, et la ville de Maule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97560"/>
            <a:ext cx="8042275" cy="3494449"/>
          </a:xfrm>
        </p:spPr>
        <p:txBody>
          <a:bodyPr/>
          <a:lstStyle/>
          <a:p>
            <a:r>
              <a:rPr lang="fr-FR" sz="3200" dirty="0" smtClean="0"/>
              <a:t>RRM: subvention 500€</a:t>
            </a:r>
            <a:endParaRPr lang="fr-FR" sz="3200" dirty="0"/>
          </a:p>
          <a:p>
            <a:r>
              <a:rPr lang="fr-FR" sz="3200" dirty="0" smtClean="0"/>
              <a:t>Accueil des séniors: 400€</a:t>
            </a:r>
            <a:endParaRPr lang="fr-FR" sz="3200" dirty="0"/>
          </a:p>
          <a:p>
            <a:r>
              <a:rPr lang="fr-FR" sz="3200" dirty="0" err="1" smtClean="0"/>
              <a:t>Week</a:t>
            </a:r>
            <a:r>
              <a:rPr lang="fr-FR" sz="3200" dirty="0" smtClean="0"/>
              <a:t> end: « sur la route de Diane » subvention 600€</a:t>
            </a:r>
          </a:p>
          <a:p>
            <a:r>
              <a:rPr lang="fr-FR" sz="3200" dirty="0" smtClean="0"/>
              <a:t>Participation épreuve internationale: 0€ pas d’action cette année</a:t>
            </a:r>
          </a:p>
          <a:p>
            <a:r>
              <a:rPr lang="fr-FR" sz="3200" dirty="0" smtClean="0"/>
              <a:t>Maule: 960€ répartis</a:t>
            </a:r>
            <a:endParaRPr lang="fr-FR" sz="3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453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9692" y="1523999"/>
            <a:ext cx="8104479" cy="1724867"/>
          </a:xfrm>
        </p:spPr>
        <p:txBody>
          <a:bodyPr/>
          <a:lstStyle/>
          <a:p>
            <a:r>
              <a:rPr lang="fr-FR" dirty="0" smtClean="0"/>
              <a:t>RANDO RETINA MAULE</a:t>
            </a:r>
            <a:br>
              <a:rPr lang="fr-FR" dirty="0" smtClean="0"/>
            </a:br>
            <a:r>
              <a:rPr lang="fr-FR" sz="3600" dirty="0" smtClean="0"/>
              <a:t>Réunion du comité de pilotage du 13/12/2014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921" y="4379583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Bilan RRM 2014</a:t>
            </a:r>
            <a:br>
              <a:rPr lang="fr-FR" dirty="0" smtClean="0"/>
            </a:br>
            <a:r>
              <a:rPr lang="fr-FR" dirty="0" smtClean="0"/>
              <a:t>Propositions pour le 25 Octobre 2015</a:t>
            </a:r>
          </a:p>
          <a:p>
            <a:r>
              <a:rPr lang="fr-FR" dirty="0" smtClean="0"/>
              <a:t>Présentation JC Séguier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185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760962"/>
          </a:xfrm>
        </p:spPr>
        <p:txBody>
          <a:bodyPr/>
          <a:lstStyle/>
          <a:p>
            <a:r>
              <a:rPr lang="fr-FR" dirty="0" smtClean="0"/>
              <a:t>Participants 481</a:t>
            </a: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904377"/>
              </p:ext>
            </p:extLst>
          </p:nvPr>
        </p:nvGraphicFramePr>
        <p:xfrm>
          <a:off x="437865" y="1177348"/>
          <a:ext cx="4040829" cy="2420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95881"/>
              </p:ext>
            </p:extLst>
          </p:nvPr>
        </p:nvGraphicFramePr>
        <p:xfrm>
          <a:off x="4725886" y="1218426"/>
          <a:ext cx="3964117" cy="2379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742672"/>
              </p:ext>
            </p:extLst>
          </p:nvPr>
        </p:nvGraphicFramePr>
        <p:xfrm>
          <a:off x="437865" y="3925421"/>
          <a:ext cx="4141098" cy="253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236284" y="4021503"/>
            <a:ext cx="33552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Marcheurs    = 	1002 km</a:t>
            </a:r>
          </a:p>
          <a:p>
            <a:r>
              <a:rPr lang="fr-FR" dirty="0" smtClean="0"/>
              <a:t>VTT              =    6570 km</a:t>
            </a:r>
          </a:p>
          <a:p>
            <a:r>
              <a:rPr lang="fr-FR" dirty="0" smtClean="0"/>
              <a:t>Cyclos Route =   9056 km</a:t>
            </a:r>
          </a:p>
          <a:p>
            <a:endParaRPr lang="fr-FR" dirty="0"/>
          </a:p>
          <a:p>
            <a:r>
              <a:rPr lang="fr-FR" dirty="0" smtClean="0"/>
              <a:t>Total 		=  16628 km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72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1"/>
            <a:ext cx="8042275" cy="844498"/>
          </a:xfrm>
        </p:spPr>
        <p:txBody>
          <a:bodyPr/>
          <a:lstStyle/>
          <a:p>
            <a:r>
              <a:rPr lang="fr-FR" sz="4000" dirty="0">
                <a:solidFill>
                  <a:srgbClr val="334F99"/>
                </a:solidFill>
                <a:latin typeface="News Gothic MT" charset="0"/>
              </a:rPr>
              <a:t>Ordre du </a:t>
            </a:r>
            <a:r>
              <a:rPr lang="fr-FR" sz="4000" dirty="0" smtClean="0">
                <a:solidFill>
                  <a:srgbClr val="334F99"/>
                </a:solidFill>
                <a:latin typeface="News Gothic MT" charset="0"/>
              </a:rPr>
              <a:t>jour</a:t>
            </a:r>
            <a:endParaRPr lang="fr-FR" sz="4000" dirty="0">
              <a:latin typeface="News Gothic MT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148984"/>
            <a:ext cx="8042275" cy="5472794"/>
          </a:xfrm>
        </p:spPr>
        <p:txBody>
          <a:bodyPr rtlCol="0">
            <a:normAutofit fontScale="47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AG </a:t>
            </a:r>
            <a:r>
              <a:rPr lang="fr-FR" sz="5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ORDINAIRE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fr-F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Adoption du procès verbal de l</a:t>
            </a:r>
            <a:r>
              <a:rPr lang="ja-JP" altLang="fr-F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</a:rPr>
              <a:t>’</a:t>
            </a:r>
            <a:r>
              <a:rPr lang="fr-F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AG du </a:t>
            </a:r>
            <a:r>
              <a:rPr lang="fr-FR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10/01/14</a:t>
            </a:r>
            <a:endParaRPr lang="fr-FR" sz="3800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fr-F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RAPPORT MORAL par le </a:t>
            </a:r>
            <a:r>
              <a:rPr lang="fr-FR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président</a:t>
            </a:r>
            <a:endParaRPr lang="fr-FR" sz="3800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fr-F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RAPPORT FINANCIER </a:t>
            </a:r>
            <a:r>
              <a:rPr lang="fr-FR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2014 </a:t>
            </a:r>
            <a:r>
              <a:rPr lang="fr-F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et </a:t>
            </a:r>
            <a:r>
              <a:rPr lang="fr-FR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projet de budget 2015 </a:t>
            </a:r>
            <a:r>
              <a:rPr lang="fr-F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par le trésorier : quitus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sz="5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Mise en recouvrement des cotisations pour </a:t>
            </a:r>
            <a:r>
              <a:rPr lang="fr-FR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2015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Projets </a:t>
            </a:r>
            <a:r>
              <a:rPr lang="fr-FR" sz="5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année </a:t>
            </a:r>
            <a:r>
              <a:rPr lang="fr-FR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2015 </a:t>
            </a:r>
            <a:r>
              <a:rPr lang="fr-FR" sz="5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(le bureau</a:t>
            </a:r>
            <a:r>
              <a:rPr lang="fr-FR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Appel </a:t>
            </a:r>
            <a:r>
              <a:rPr lang="fr-FR" sz="5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à candidatures et Élections du comité de Direction pour </a:t>
            </a:r>
            <a:r>
              <a:rPr lang="fr-FR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2015.</a:t>
            </a:r>
            <a:endParaRPr lang="fr-FR" sz="5100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+mn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fr-FR" altLang="ja-JP" sz="5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P</a:t>
            </a:r>
            <a:r>
              <a:rPr lang="fr-FR" altLang="ja-JP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+mn-cs"/>
              </a:rPr>
              <a:t>oints</a:t>
            </a:r>
            <a:endParaRPr lang="fr-FR" altLang="ja-JP" sz="5100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+mn-cs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fr-F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Commandes ou achats de </a:t>
            </a:r>
            <a:r>
              <a:rPr lang="fr-FR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</a:rPr>
              <a:t>v</a:t>
            </a:r>
            <a:r>
              <a:rPr lang="fr-FR" altLang="ja-JP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ＭＳ Ｐゴシック" charset="0"/>
              </a:rPr>
              <a:t>êtements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fr-FR" altLang="ja-JP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ＭＳ Ｐゴシック" charset="0"/>
              </a:rPr>
              <a:t>Organisation de la section Féminine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fr-FR" altLang="ja-JP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ＭＳ Ｐゴシック" charset="0"/>
              </a:rPr>
              <a:t>Horaires de départ et groupes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fr-FR" altLang="ja-JP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ＭＳ Ｐゴシック" charset="0"/>
              </a:rPr>
              <a:t>Sécurité des cyclos..</a:t>
            </a:r>
            <a:endParaRPr lang="fr-FR" altLang="ja-JP" sz="3800" dirty="0">
              <a:solidFill>
                <a:schemeClr val="tx1">
                  <a:lumMod val="65000"/>
                  <a:lumOff val="35000"/>
                </a:schemeClr>
              </a:solidFill>
              <a:latin typeface="Times" charset="0"/>
              <a:ea typeface="+mn-ea"/>
              <a:cs typeface="ＭＳ Ｐゴシック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fr-FR" altLang="ja-JP" sz="3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" charset="0"/>
                <a:ea typeface="+mn-ea"/>
                <a:cs typeface="ＭＳ Ｐゴシック" charset="0"/>
              </a:rPr>
              <a:t>Questions</a:t>
            </a:r>
            <a:endParaRPr kumimoji="1" lang="fr-FR" sz="36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3771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362968"/>
              </p:ext>
            </p:extLst>
          </p:nvPr>
        </p:nvGraphicFramePr>
        <p:xfrm>
          <a:off x="838199" y="534715"/>
          <a:ext cx="7762675" cy="54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7568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327570"/>
              </p:ext>
            </p:extLst>
          </p:nvPr>
        </p:nvGraphicFramePr>
        <p:xfrm>
          <a:off x="857250" y="468998"/>
          <a:ext cx="74295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3775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571956"/>
              </p:ext>
            </p:extLst>
          </p:nvPr>
        </p:nvGraphicFramePr>
        <p:xfrm>
          <a:off x="742949" y="568135"/>
          <a:ext cx="7791079" cy="5696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719506" y="5978625"/>
            <a:ext cx="648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5241.9€ = 2084€ en chèque et 3157.9€ en liquide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3452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950340"/>
          </a:xfrm>
        </p:spPr>
        <p:txBody>
          <a:bodyPr/>
          <a:lstStyle/>
          <a:p>
            <a:r>
              <a:rPr lang="fr-FR" dirty="0" smtClean="0"/>
              <a:t>Don RETINA France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7650059" cy="973117"/>
          </a:xfrm>
          <a:ln>
            <a:solidFill>
              <a:srgbClr val="2C7C9F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fr-FR" sz="5400" dirty="0" smtClean="0"/>
              <a:t>R-D=5972.95€</a:t>
            </a:r>
          </a:p>
          <a:p>
            <a:pPr marL="0" indent="0" algn="ctr">
              <a:buNone/>
            </a:pPr>
            <a:endParaRPr lang="fr-FR" sz="1600" dirty="0" smtClean="0"/>
          </a:p>
          <a:p>
            <a:pPr marL="0" indent="0" algn="ctr">
              <a:buNone/>
            </a:pPr>
            <a:endParaRPr lang="fr-FR" sz="1600" dirty="0"/>
          </a:p>
          <a:p>
            <a:pPr marL="0" indent="0" algn="just">
              <a:buNone/>
            </a:pPr>
            <a:endParaRPr lang="fr-FR" sz="1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810253"/>
              </p:ext>
            </p:extLst>
          </p:nvPr>
        </p:nvGraphicFramePr>
        <p:xfrm>
          <a:off x="549275" y="2900886"/>
          <a:ext cx="765005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342"/>
                <a:gridCol w="1582026"/>
                <a:gridCol w="1671154"/>
                <a:gridCol w="1737537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Subventions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2200.00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Recette jour 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4626.75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2751.75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5241.90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Dépenses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2967.54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3037.51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1468.95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Don RETINA France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4959.21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3584.24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5972.95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Participants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Don RF/participant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11.45€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18.96€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12.42€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Don/participant jour 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10.69€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14.56€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10.90€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906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Bénévoles jour J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34378"/>
              </p:ext>
            </p:extLst>
          </p:nvPr>
        </p:nvGraphicFramePr>
        <p:xfrm>
          <a:off x="952580" y="1629675"/>
          <a:ext cx="7481179" cy="4379051"/>
        </p:xfrm>
        <a:graphic>
          <a:graphicData uri="http://schemas.openxmlformats.org/drawingml/2006/table">
            <a:tbl>
              <a:tblPr/>
              <a:tblGrid>
                <a:gridCol w="3436986"/>
                <a:gridCol w="2072231"/>
                <a:gridCol w="1971962"/>
              </a:tblGrid>
              <a:tr h="484875">
                <a:tc>
                  <a:txBody>
                    <a:bodyPr/>
                    <a:lstStyle/>
                    <a:p>
                      <a:pPr algn="l" fontAlgn="b"/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75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RANDO PEDESTRE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75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75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MAIRIE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75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VTT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75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RETINA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75">
                <a:tc>
                  <a:txBody>
                    <a:bodyPr/>
                    <a:lstStyle/>
                    <a:p>
                      <a:pPr algn="l" fontAlgn="b"/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75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1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03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Sinistralité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 chutes relevées</a:t>
            </a:r>
          </a:p>
          <a:p>
            <a:pPr lvl="1"/>
            <a:r>
              <a:rPr lang="fr-FR" dirty="0" smtClean="0"/>
              <a:t>Chimène : fracture jambe (novembre) </a:t>
            </a:r>
          </a:p>
          <a:p>
            <a:pPr lvl="1"/>
            <a:r>
              <a:rPr lang="fr-FR" dirty="0" smtClean="0"/>
              <a:t>Jean-Pierre : virage sur chaussée glacée (février)</a:t>
            </a:r>
          </a:p>
          <a:p>
            <a:pPr lvl="1"/>
            <a:r>
              <a:rPr lang="fr-FR" dirty="0" smtClean="0"/>
              <a:t>Jean-Marie : </a:t>
            </a:r>
            <a:r>
              <a:rPr lang="fr-FR" dirty="0" err="1" smtClean="0"/>
              <a:t>Rando</a:t>
            </a:r>
            <a:r>
              <a:rPr lang="fr-FR" dirty="0" smtClean="0"/>
              <a:t> Beynes (mars)</a:t>
            </a:r>
          </a:p>
          <a:p>
            <a:pPr lvl="1"/>
            <a:r>
              <a:rPr lang="fr-FR" dirty="0" smtClean="0"/>
              <a:t>JC : Ardéchoise (juin)</a:t>
            </a:r>
          </a:p>
          <a:p>
            <a:pPr marL="34925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6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797435"/>
          </a:xfrm>
        </p:spPr>
        <p:txBody>
          <a:bodyPr/>
          <a:lstStyle/>
          <a:p>
            <a:r>
              <a:rPr lang="fr-FR" dirty="0" smtClean="0"/>
              <a:t>Bilan financier 2014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0261"/>
              </p:ext>
            </p:extLst>
          </p:nvPr>
        </p:nvGraphicFramePr>
        <p:xfrm>
          <a:off x="282213" y="1078479"/>
          <a:ext cx="8631019" cy="5300336"/>
        </p:xfrm>
        <a:graphic>
          <a:graphicData uri="http://schemas.openxmlformats.org/drawingml/2006/table">
            <a:tbl>
              <a:tblPr/>
              <a:tblGrid>
                <a:gridCol w="2505101"/>
                <a:gridCol w="852576"/>
                <a:gridCol w="947307"/>
                <a:gridCol w="2620883"/>
                <a:gridCol w="178935"/>
                <a:gridCol w="684166"/>
                <a:gridCol w="842051"/>
              </a:tblGrid>
              <a:tr h="20077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900" b="1" i="1" u="sng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RECETTES</a:t>
                      </a:r>
                    </a:p>
                  </a:txBody>
                  <a:tcPr marL="9649" marR="9649" marT="9649" marB="0" anchor="ctr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1" i="1" u="sng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DEPENSES</a:t>
                      </a: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07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1" u="none" strike="noStrike">
                          <a:effectLst/>
                          <a:latin typeface="Arial"/>
                        </a:rPr>
                        <a:t>Objet</a:t>
                      </a:r>
                    </a:p>
                  </a:txBody>
                  <a:tcPr marL="9649" marR="9649" marT="9649" marB="0" anchor="ctr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1" u="none" strike="noStrike">
                          <a:effectLst/>
                          <a:latin typeface="Arial"/>
                        </a:rPr>
                        <a:t>Montant</a:t>
                      </a:r>
                    </a:p>
                  </a:txBody>
                  <a:tcPr marL="9649" marR="9649" marT="9649" marB="0" anchor="ctr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1" u="none" strike="noStrike">
                          <a:effectLst/>
                          <a:latin typeface="Arial"/>
                        </a:rPr>
                        <a:t>Objet</a:t>
                      </a: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1" u="none" strike="noStrike">
                          <a:effectLst/>
                          <a:latin typeface="Arial"/>
                        </a:rPr>
                        <a:t>Montant</a:t>
                      </a:r>
                    </a:p>
                  </a:txBody>
                  <a:tcPr marL="9649" marR="9649" marT="9649" marB="0" anchor="ctr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Cotisations Club &amp; Licences FFCT: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Cotisations FFCT: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>
                      <a:noFill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705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effectLst/>
                          <a:latin typeface="Arial"/>
                        </a:rPr>
                        <a:t>Cotisations Licences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1 909.70 €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Membres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1 050.70 €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Cotisations Membres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471.30 €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Abonnement Club</a:t>
                      </a:r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51.00 €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Don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280.00 €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Assurance Petit Braquet + Grand Braquet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758.00 €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Assurance Option A+B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50.00 €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Subventions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fr-FR" sz="1000" b="0" i="1" u="none" strike="noStrike" dirty="0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000" b="0" i="1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CNDS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1 500.00 €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Frais Assemblée Générale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109.50 €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Communal 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960.00 €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Frais de secrétariat </a:t>
                      </a:r>
                      <a:r>
                        <a:rPr lang="fr-FR" sz="800" b="1" i="0" u="none" strike="noStrike" dirty="0">
                          <a:effectLst/>
                          <a:latin typeface="Arial"/>
                        </a:rPr>
                        <a:t>(timbres &amp; papeterie)</a:t>
                      </a:r>
                      <a:endParaRPr lang="fr-FR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44.60 €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Département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115.00 €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Epargne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2 000.00 €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Séjour "Guidel"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7 780.00 €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Séjour "Guidel"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7 691.22 €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Rando Rétina 2013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Rando Rétina 2013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27.35 €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Rando Rétina 2014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Rando Rétina 2014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600.73 €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Rando  Diane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1 029.50 €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Rando  Diane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1 550.07 €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Séjour Isle sur Sorgue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2 800.00 €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Séjour Isle sur Sorgue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2 140.00 €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Repas Club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503.00 €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Repas Club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587.91 €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Santé par le Sport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Santé par le Sport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469.00 €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smtClean="0">
                          <a:effectLst/>
                          <a:latin typeface="Arial"/>
                        </a:rPr>
                        <a:t>Accueil </a:t>
                      </a:r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Santé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smtClean="0">
                          <a:effectLst/>
                          <a:latin typeface="Arial"/>
                        </a:rPr>
                        <a:t>Accueil </a:t>
                      </a:r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Santé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505.36 €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Vente Maillots: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667.00 €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Achat Maillots</a:t>
                      </a: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713.45 €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b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b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4863"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1" i="0" u="sng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649" marR="9649" marT="9649" marB="0" anchor="ctr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18 015.50 €</a:t>
                      </a:r>
                    </a:p>
                  </a:txBody>
                  <a:tcPr marL="9649" marR="9649" marT="9649" marB="0" anchor="ctr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1" i="0" u="sng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1" i="0" u="sng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>
                      <a:noFill/>
                    </a:lnL>
                    <a:lnR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DD0806"/>
                          </a:solidFill>
                          <a:effectLst/>
                          <a:latin typeface="Arial"/>
                        </a:rPr>
                        <a:t>18 348.89 €</a:t>
                      </a:r>
                    </a:p>
                  </a:txBody>
                  <a:tcPr marL="9649" marR="9649" marT="9649" marB="0" anchor="ctr">
                    <a:lnL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0925"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1" i="0" u="sng" strike="noStrike">
                          <a:effectLst/>
                          <a:latin typeface="Arial"/>
                        </a:rPr>
                        <a:t>Solde annuel =</a:t>
                      </a:r>
                    </a:p>
                  </a:txBody>
                  <a:tcPr marL="9649" marR="9649" marT="9649" marB="0" anchor="ctr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-333.39 €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050" b="1" i="1" u="sng" strike="noStrike" dirty="0">
                          <a:effectLst/>
                          <a:latin typeface="Arial"/>
                        </a:rPr>
                        <a:t>Vêtements disponibles</a:t>
                      </a: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0617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En compte au 31/12/2013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3 487.78 €</a:t>
                      </a:r>
                    </a:p>
                  </a:txBody>
                  <a:tcPr marL="9649" marR="9649" marT="9649" marB="0" anchor="b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1" u="none" strike="noStrike">
                          <a:effectLst/>
                          <a:latin typeface="Arial"/>
                        </a:rPr>
                        <a:t>Cuissard court </a:t>
                      </a: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50.00 €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effectLst/>
                          <a:latin typeface="Arial"/>
                        </a:rPr>
                        <a:t>100.00 €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sng" strike="noStrike">
                          <a:effectLst/>
                          <a:latin typeface="Arial"/>
                        </a:rPr>
                        <a:t>Situation au 31/12/2014</a:t>
                      </a:r>
                    </a:p>
                  </a:txBody>
                  <a:tcPr marL="9649" marR="9649" marT="9649" marB="0" anchor="ctr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effectLst/>
                          <a:latin typeface="Arial"/>
                        </a:rPr>
                        <a:t>5 051.94 €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1" u="none" strike="noStrike">
                          <a:effectLst/>
                          <a:latin typeface="Arial"/>
                        </a:rPr>
                        <a:t>Maillot Manches Longues moulant</a:t>
                      </a: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58.50 €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effectLst/>
                          <a:latin typeface="Arial"/>
                        </a:rPr>
                        <a:t>58.50 €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617"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dont Espèces</a:t>
                      </a:r>
                    </a:p>
                  </a:txBody>
                  <a:tcPr marL="9649" marR="9649" marT="9649" marB="0" anchor="ctr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sng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83.30 €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00" b="1" i="1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617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Chèques non débités</a:t>
                      </a:r>
                    </a:p>
                  </a:txBody>
                  <a:tcPr marL="9649" marR="9649" marT="9649" marB="0" anchor="b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sng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195.80 €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00" b="1" i="1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20"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Epargne</a:t>
                      </a:r>
                    </a:p>
                  </a:txBody>
                  <a:tcPr marL="9649" marR="9649" marT="9649" marB="0" anchor="ctr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50" b="1" i="0" u="sng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2 010.05 €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00" b="1" i="1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30">
                <a:tc>
                  <a:txBody>
                    <a:bodyPr/>
                    <a:lstStyle/>
                    <a:p>
                      <a:pPr algn="r" fontAlgn="ctr"/>
                      <a:r>
                        <a:rPr lang="fr-FR" sz="1050" b="1" i="0" u="none" strike="noStrike">
                          <a:effectLst/>
                          <a:latin typeface="Arial"/>
                        </a:rPr>
                        <a:t>Solde Bancaire 31/12/2014</a:t>
                      </a:r>
                    </a:p>
                  </a:txBody>
                  <a:tcPr marL="9649" marR="9649" marT="9649" marB="0" anchor="ctr">
                    <a:lnL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sng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3 154.39 €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1" i="1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ctr">
                    <a:lnL w="25400" cap="flat" cmpd="dbl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1" i="1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sng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sng" strike="noStrike" dirty="0">
                          <a:effectLst/>
                          <a:latin typeface="Arial"/>
                        </a:rPr>
                        <a:t>158.50 €</a:t>
                      </a:r>
                    </a:p>
                  </a:txBody>
                  <a:tcPr marL="9649" marR="9649" marT="9649" marB="0" anchor="ctr">
                    <a:lnL>
                      <a:noFill/>
                    </a:lnL>
                    <a:lnR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C3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83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623228"/>
          </a:xfrm>
        </p:spPr>
        <p:txBody>
          <a:bodyPr/>
          <a:lstStyle/>
          <a:p>
            <a:r>
              <a:rPr lang="fr-FR" dirty="0" smtClean="0"/>
              <a:t>Projet de budget 2015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81785"/>
              </p:ext>
            </p:extLst>
          </p:nvPr>
        </p:nvGraphicFramePr>
        <p:xfrm>
          <a:off x="320729" y="731197"/>
          <a:ext cx="8390286" cy="6284101"/>
        </p:xfrm>
        <a:graphic>
          <a:graphicData uri="http://schemas.openxmlformats.org/drawingml/2006/table">
            <a:tbl>
              <a:tblPr/>
              <a:tblGrid>
                <a:gridCol w="2432175"/>
                <a:gridCol w="683599"/>
                <a:gridCol w="532488"/>
                <a:gridCol w="546880"/>
                <a:gridCol w="2403392"/>
                <a:gridCol w="705188"/>
                <a:gridCol w="546880"/>
                <a:gridCol w="539684"/>
              </a:tblGrid>
              <a:tr h="15663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effectLst/>
                          <a:latin typeface="Arial"/>
                        </a:rPr>
                        <a:t>Document financier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RESULTAT FINANCIER et PREVISION 2014/2015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Recettes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/>
                        </a:rPr>
                        <a:t>Prévisions</a:t>
                      </a:r>
                      <a:br>
                        <a:rPr lang="fr-FR" sz="800" b="1" i="0" u="none" strike="noStrike" dirty="0">
                          <a:effectLst/>
                          <a:latin typeface="Arial"/>
                        </a:rPr>
                      </a:br>
                      <a:r>
                        <a:rPr lang="fr-FR" sz="800" b="1" i="0" u="none" strike="noStrike" dirty="0">
                          <a:effectLst/>
                          <a:latin typeface="Arial"/>
                        </a:rPr>
                        <a:t>2013/2014 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Réalisés</a:t>
                      </a:r>
                      <a:br>
                        <a:rPr lang="fr-FR" sz="800" b="1" i="0" u="none" strike="noStrike">
                          <a:effectLst/>
                          <a:latin typeface="Arial"/>
                        </a:rPr>
                      </a:br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2013/2014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Prévisions</a:t>
                      </a:r>
                      <a:br>
                        <a:rPr lang="fr-FR" sz="800" b="1" i="0" u="none" strike="noStrike">
                          <a:effectLst/>
                          <a:latin typeface="Arial"/>
                        </a:rPr>
                      </a:br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2014/2015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Dépenses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Prévisions</a:t>
                      </a:r>
                      <a:br>
                        <a:rPr lang="fr-FR" sz="800" b="1" i="0" u="none" strike="noStrike">
                          <a:effectLst/>
                          <a:latin typeface="Arial"/>
                        </a:rPr>
                      </a:br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2013/2014 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Réalisés</a:t>
                      </a:r>
                      <a:br>
                        <a:rPr lang="fr-FR" sz="800" b="1" i="0" u="none" strike="noStrike">
                          <a:effectLst/>
                          <a:latin typeface="Arial"/>
                        </a:rPr>
                      </a:br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2013/2014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Prévisions</a:t>
                      </a:r>
                      <a:br>
                        <a:rPr lang="fr-FR" sz="800" b="1" i="0" u="none" strike="noStrike">
                          <a:effectLst/>
                          <a:latin typeface="Arial"/>
                        </a:rPr>
                      </a:br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2014/2015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Solde au début de l'exercice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3157.93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3487.78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3264.39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77 - SUBVENTIONS 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60 - ACHATS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Etat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2300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Achats investissement (matériels)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Département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Achat petit matériels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Maule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960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Fourniture de bureau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9.7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Autres communes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Aide alimentaire carte orange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Autres (Don)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Frais généraux administratifs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77 - Sponsoring/Mécénat (RETINA)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et de fonctionnement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61 - Assurances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Détails de recettes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61 - Cotisations diverses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1050.7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70 - Cotisation des adhérants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2300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2381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61 - Reversement adhésion fédération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70 - Participation pour les cours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62 - Publications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70 - Particip. Diverses activités (repas)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503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62 - Transports collectifs (cars)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Particip pour services rendus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62 - Transports (remboursement)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70 - Recettes des manifestations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13500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11609.5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12110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62 - Frais postaux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34.9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70 - Ventes publications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62 - Téléphone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70 - Recettes diverses (à préciser)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61/62 - Divers (etude sportsanté)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77 - Intérêts sur épargne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FORMATION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Epargne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77 - Immobilisations Financières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AUTRES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Produits dédiés (2)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Ventes  de maillots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Autres (Epargne)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effectLst/>
                          <a:latin typeface="Arial"/>
                        </a:rPr>
                        <a:t>64 - Salaires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Salaires bruts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Charges patronales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87 - Emplois des contributions volontaires en nature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86 - Emplois des contributions volontaires en nature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Dépenses manifestations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RETINA 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27.35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RETINA 2014 / Prévision RETINA </a:t>
                      </a:r>
                      <a:r>
                        <a:rPr lang="fr-FR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600.73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séjour 2015 provision L'Isle sur </a:t>
                      </a:r>
                      <a:r>
                        <a:rPr lang="fr-FR" sz="800" b="0" i="0" u="none" strike="noStrike" smtClean="0">
                          <a:effectLst/>
                          <a:latin typeface="Arial"/>
                        </a:rPr>
                        <a:t>Sorgue*</a:t>
                      </a:r>
                      <a:endParaRPr lang="fr-FR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8060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Sejour 2014 Guidel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7691.22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Manifestation nationale (Ardéchoise, Paris-Brest</a:t>
                      </a:r>
                      <a:r>
                        <a:rPr lang="fr-FR" sz="800" b="0" i="0" u="none" strike="noStrike" dirty="0" smtClean="0">
                          <a:effectLst/>
                          <a:latin typeface="Arial"/>
                        </a:rPr>
                        <a:t>)*</a:t>
                      </a: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AG, sorties, repas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697.41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Sortie </a:t>
                      </a:r>
                      <a:r>
                        <a:rPr lang="fr-FR" sz="800" b="0" i="0" u="none" strike="noStrike" dirty="0" smtClean="0">
                          <a:effectLst/>
                          <a:latin typeface="Arial"/>
                        </a:rPr>
                        <a:t>Féminines*</a:t>
                      </a: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1550.07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opération maillot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713.45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accueil </a:t>
                      </a:r>
                      <a:r>
                        <a:rPr lang="fr-FR" sz="800" b="0" i="0" u="none" strike="noStrike" dirty="0" smtClean="0">
                          <a:effectLst/>
                          <a:latin typeface="Arial"/>
                        </a:rPr>
                        <a:t>senior*</a:t>
                      </a: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505.36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Emprunts et dettes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Total des recettes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22200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24035.5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24610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effectLst/>
                          <a:latin typeface="Arial"/>
                        </a:rPr>
                        <a:t>Total des dépenses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22200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22368.89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24610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Solde fin d'exercice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3157.93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5154.39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3264.39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02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(1)  Il s'agit des informations fournies lors de la précédente demande de subvention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(2) Il s'agit de la dépense prévue pour un projet à venir ou une réserve salariale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08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95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Signature du trésorier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Signature du Président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508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508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508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605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9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1437970"/>
            <a:ext cx="9053798" cy="49886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dirty="0" smtClean="0"/>
              <a:t>RRM: budget 1600€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Lubéron 2015 : budget 10200€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Sortie Féminines Rambouillet: budget  2500€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Opération accueil séniors sécurité: budget 1500€</a:t>
            </a:r>
          </a:p>
          <a:p>
            <a:pPr lvl="3">
              <a:lnSpc>
                <a:spcPct val="90000"/>
              </a:lnSpc>
            </a:pPr>
            <a:r>
              <a:rPr lang="fr-FR" dirty="0" smtClean="0"/>
              <a:t>Révision vélo…. Si on a un local</a:t>
            </a:r>
          </a:p>
          <a:p>
            <a:pPr lvl="3">
              <a:lnSpc>
                <a:spcPct val="90000"/>
              </a:lnSpc>
            </a:pPr>
            <a:r>
              <a:rPr lang="fr-FR" dirty="0" smtClean="0"/>
              <a:t>Kit sécurité route (plaquette et formation comment conduire en vélo et en groupe)… en cours d’édition</a:t>
            </a:r>
          </a:p>
          <a:p>
            <a:pPr lvl="3">
              <a:lnSpc>
                <a:spcPct val="90000"/>
              </a:lnSpc>
            </a:pPr>
            <a:r>
              <a:rPr lang="fr-FR" dirty="0" smtClean="0"/>
              <a:t>Autoévaluation état de santé, conseils, orientation vers bilan cardiaque à hôpital de St Germain: fait et à améliorer si on a un local dédié</a:t>
            </a:r>
          </a:p>
          <a:p>
            <a:pPr lvl="3">
              <a:lnSpc>
                <a:spcPct val="90000"/>
              </a:lnSpc>
            </a:pPr>
            <a:r>
              <a:rPr lang="fr-FR" dirty="0" smtClean="0"/>
              <a:t>Premières sorties samedi après midi encadrées avec des membres du CTM (en douceur…): fait</a:t>
            </a:r>
          </a:p>
          <a:p>
            <a:pPr lvl="3">
              <a:lnSpc>
                <a:spcPct val="90000"/>
              </a:lnSpc>
            </a:pPr>
            <a:r>
              <a:rPr lang="fr-FR" dirty="0" smtClean="0"/>
              <a:t>Pochette étanche au logo du CTM avec identification en N° de téléphone et principaux médicaments ou antécédents: en cours</a:t>
            </a:r>
          </a:p>
          <a:p>
            <a:pPr lvl="2">
              <a:lnSpc>
                <a:spcPct val="90000"/>
              </a:lnSpc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2426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fr-FR" sz="2000" dirty="0" smtClean="0"/>
              <a:t>Participation du CTM à des manifestations internationales: Paris Brest Paris, Ardéchoise:1100</a:t>
            </a:r>
            <a:r>
              <a:rPr lang="fr-FR" sz="2000" dirty="0"/>
              <a:t>€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dirty="0">
                <a:solidFill>
                  <a:srgbClr val="FF0000"/>
                </a:solidFill>
              </a:rPr>
              <a:t>Attention ces budgets intègrent la participation des membres du </a:t>
            </a:r>
            <a:r>
              <a:rPr lang="fr-FR" dirty="0" smtClean="0">
                <a:solidFill>
                  <a:srgbClr val="FF0000"/>
                </a:solidFill>
              </a:rPr>
              <a:t>CTM.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679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>
                <a:latin typeface="News Gothic MT" charset="0"/>
              </a:rPr>
              <a:t>Rapport moral du CTM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912813" y="1905000"/>
            <a:ext cx="8002587" cy="4495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Validation du CR AG </a:t>
            </a:r>
            <a:r>
              <a:rPr kumimoji="1"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2014</a:t>
            </a:r>
            <a:endParaRPr kumimoji="1" lang="fr-FR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Remerciements </a:t>
            </a:r>
            <a:endParaRPr kumimoji="1" lang="fr-FR" sz="2800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Tous les membres du CTM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Membres du CODIR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Organisations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Circuits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Restaurants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Membres du bureau: travail en amont+++</a:t>
            </a:r>
            <a:endParaRPr kumimoji="1" lang="fr-FR" sz="2600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Ville de Maule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DDCS 78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Conseil Général 78</a:t>
            </a:r>
            <a:endParaRPr kumimoji="1" lang="fr-FR" sz="26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endParaRPr kumimoji="1" lang="fr-FR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kumimoji="1" lang="fr-FR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kumimoji="1" lang="fr-FR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kumimoji="1" lang="fr-FR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kumimoji="1" lang="fr-FR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kumimoji="1" lang="fr-FR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7171" name="Picture 4" descr="and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4550" y="-7543800"/>
            <a:ext cx="38290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-1120775" y="3070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0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200400"/>
            <a:ext cx="8893175" cy="220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kumimoji="1" lang="fr-FR" sz="4000" dirty="0"/>
              <a:t>Validation des </a:t>
            </a:r>
            <a:r>
              <a:rPr kumimoji="1" lang="fr-FR" sz="4000" dirty="0" smtClean="0"/>
              <a:t>rapports 2014</a:t>
            </a:r>
            <a:r>
              <a:rPr kumimoji="1" lang="fr-FR" sz="4000" dirty="0"/>
              <a:t/>
            </a:r>
            <a:br>
              <a:rPr kumimoji="1" lang="fr-FR" sz="4000" dirty="0"/>
            </a:br>
            <a:r>
              <a:rPr kumimoji="1" lang="fr-FR" sz="4000" dirty="0"/>
              <a:t>et </a:t>
            </a:r>
            <a:r>
              <a:rPr kumimoji="1" lang="fr-FR" sz="4000" dirty="0" smtClean="0"/>
              <a:t>du </a:t>
            </a:r>
            <a:br>
              <a:rPr kumimoji="1" lang="fr-FR" sz="4000" dirty="0" smtClean="0"/>
            </a:br>
            <a:r>
              <a:rPr kumimoji="1" lang="fr-FR" sz="4000" dirty="0" smtClean="0"/>
              <a:t>projet de budget 2015</a:t>
            </a:r>
            <a:r>
              <a:rPr kumimoji="1" lang="fr-FR" dirty="0"/>
              <a:t/>
            </a:r>
            <a:br>
              <a:rPr kumimoji="1" lang="fr-FR" dirty="0"/>
            </a:br>
            <a:r>
              <a:rPr kumimoji="1" lang="fr-FR" dirty="0" smtClean="0"/>
              <a:t> </a:t>
            </a:r>
            <a:endParaRPr kumimoji="1" lang="fr-FR" dirty="0"/>
          </a:p>
        </p:txBody>
      </p:sp>
      <p:sp>
        <p:nvSpPr>
          <p:cNvPr id="2" name="Rectangle 1"/>
          <p:cNvSpPr/>
          <p:nvPr/>
        </p:nvSpPr>
        <p:spPr>
          <a:xfrm rot="19377128">
            <a:off x="3864710" y="836712"/>
            <a:ext cx="2070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5400" b="1" dirty="0">
                <a:ln w="12700">
                  <a:solidFill>
                    <a:srgbClr val="09213B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VOTE</a:t>
            </a:r>
          </a:p>
        </p:txBody>
      </p:sp>
    </p:spTree>
    <p:extLst>
      <p:ext uri="{BB962C8B-B14F-4D97-AF65-F5344CB8AC3E}">
        <p14:creationId xmlns:p14="http://schemas.microsoft.com/office/powerpoint/2010/main" val="379326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Assurance et licence 2015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33559" y="1577526"/>
            <a:ext cx="86083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Licence + assurance</a:t>
            </a:r>
            <a:r>
              <a:rPr lang="fr-FR" dirty="0"/>
              <a:t> </a:t>
            </a:r>
            <a:r>
              <a:rPr lang="fr-FR" b="1" dirty="0"/>
              <a:t>2015  </a:t>
            </a:r>
            <a:r>
              <a:rPr lang="fr-FR" dirty="0"/>
              <a:t>   </a:t>
            </a:r>
            <a:r>
              <a:rPr lang="fr-FR" b="1" dirty="0" smtClean="0"/>
              <a:t>Mini </a:t>
            </a:r>
            <a:r>
              <a:rPr lang="fr-FR" b="1" dirty="0"/>
              <a:t>Braquet</a:t>
            </a:r>
            <a:r>
              <a:rPr lang="fr-FR" dirty="0"/>
              <a:t>   </a:t>
            </a:r>
            <a:r>
              <a:rPr lang="fr-FR" b="1" dirty="0" smtClean="0"/>
              <a:t>Petit </a:t>
            </a:r>
            <a:r>
              <a:rPr lang="fr-FR" b="1" dirty="0"/>
              <a:t>Braquet      </a:t>
            </a:r>
            <a:r>
              <a:rPr lang="fr-FR" b="1" dirty="0" smtClean="0"/>
              <a:t>Grand Braquet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b="1" u="sng" dirty="0"/>
              <a:t>Sans revue</a:t>
            </a:r>
            <a:endParaRPr lang="fr-FR" dirty="0"/>
          </a:p>
          <a:p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adulte </a:t>
            </a:r>
            <a:r>
              <a:rPr lang="fr-FR" b="1" u="sng" dirty="0" smtClean="0"/>
              <a:t>CCGM</a:t>
            </a:r>
            <a:r>
              <a:rPr lang="fr-FR" dirty="0"/>
              <a:t>		    	  </a:t>
            </a:r>
            <a:r>
              <a:rPr lang="fr-FR" dirty="0" smtClean="0"/>
              <a:t>	 	 </a:t>
            </a:r>
            <a:r>
              <a:rPr lang="fr-FR" dirty="0"/>
              <a:t>51 €			 52 € 		    </a:t>
            </a:r>
            <a:r>
              <a:rPr lang="fr-FR" dirty="0" smtClean="0"/>
              <a:t> 101 </a:t>
            </a:r>
            <a:r>
              <a:rPr lang="fr-FR" dirty="0"/>
              <a:t>€</a:t>
            </a:r>
          </a:p>
          <a:p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adulte </a:t>
            </a:r>
            <a:r>
              <a:rPr lang="fr-FR" b="1" u="sng" dirty="0"/>
              <a:t>externe</a:t>
            </a:r>
            <a:r>
              <a:rPr lang="fr-FR" dirty="0"/>
              <a:t>		     	  </a:t>
            </a:r>
            <a:r>
              <a:rPr lang="fr-FR" dirty="0" smtClean="0"/>
              <a:t>	 56 </a:t>
            </a:r>
            <a:r>
              <a:rPr lang="fr-FR" dirty="0"/>
              <a:t>€	     		 57 €	           </a:t>
            </a:r>
            <a:r>
              <a:rPr lang="fr-FR" dirty="0" smtClean="0"/>
              <a:t>106 €</a:t>
            </a:r>
            <a:endParaRPr lang="fr-FR" dirty="0"/>
          </a:p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 adulte famille Maulois		 </a:t>
            </a:r>
            <a:r>
              <a:rPr lang="fr-FR" dirty="0" smtClean="0"/>
              <a:t>36 </a:t>
            </a:r>
            <a:r>
              <a:rPr lang="fr-FR" dirty="0"/>
              <a:t>€		       </a:t>
            </a:r>
            <a:r>
              <a:rPr lang="fr-FR" dirty="0" smtClean="0"/>
              <a:t>37 </a:t>
            </a:r>
            <a:r>
              <a:rPr lang="fr-FR" dirty="0"/>
              <a:t>€		 </a:t>
            </a:r>
            <a:r>
              <a:rPr lang="fr-FR" dirty="0" smtClean="0"/>
              <a:t>      </a:t>
            </a:r>
            <a:r>
              <a:rPr lang="fr-FR" dirty="0"/>
              <a:t>86 €</a:t>
            </a:r>
          </a:p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adulte famille externe		 </a:t>
            </a:r>
            <a:r>
              <a:rPr lang="fr-FR" dirty="0" smtClean="0"/>
              <a:t>41 </a:t>
            </a:r>
            <a:r>
              <a:rPr lang="fr-FR" dirty="0"/>
              <a:t>€               </a:t>
            </a:r>
            <a:r>
              <a:rPr lang="fr-FR" dirty="0" smtClean="0"/>
              <a:t>   42 €</a:t>
            </a:r>
            <a:r>
              <a:rPr lang="fr-FR" dirty="0"/>
              <a:t>		    </a:t>
            </a:r>
            <a:r>
              <a:rPr lang="fr-FR" dirty="0" smtClean="0"/>
              <a:t>   </a:t>
            </a:r>
            <a:r>
              <a:rPr lang="fr-FR" dirty="0"/>
              <a:t>91 €</a:t>
            </a:r>
          </a:p>
          <a:p>
            <a:r>
              <a:rPr lang="fr-FR" dirty="0"/>
              <a:t>Jeunes jusqu’à 25 ans	 	   	 </a:t>
            </a:r>
            <a:r>
              <a:rPr lang="fr-FR" dirty="0" smtClean="0"/>
              <a:t>30 </a:t>
            </a:r>
            <a:r>
              <a:rPr lang="fr-FR" dirty="0"/>
              <a:t>€			 </a:t>
            </a:r>
            <a:r>
              <a:rPr lang="fr-FR" dirty="0" smtClean="0"/>
              <a:t>32 </a:t>
            </a:r>
            <a:r>
              <a:rPr lang="fr-FR" dirty="0"/>
              <a:t>€	 	    </a:t>
            </a:r>
            <a:r>
              <a:rPr lang="fr-FR" dirty="0" smtClean="0"/>
              <a:t>   </a:t>
            </a:r>
            <a:r>
              <a:rPr lang="fr-FR" dirty="0"/>
              <a:t>80 </a:t>
            </a:r>
            <a:r>
              <a:rPr lang="fr-FR" dirty="0" smtClean="0"/>
              <a:t>€</a:t>
            </a:r>
          </a:p>
          <a:p>
            <a:endParaRPr lang="fr-FR" dirty="0"/>
          </a:p>
          <a:p>
            <a:r>
              <a:rPr lang="fr-FR" b="1" u="sng" dirty="0"/>
              <a:t>Avec revue (11 numéros)</a:t>
            </a:r>
            <a:endParaRPr lang="fr-FR" dirty="0"/>
          </a:p>
          <a:p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adulte </a:t>
            </a:r>
            <a:r>
              <a:rPr lang="fr-FR" b="1" u="sng" dirty="0" smtClean="0"/>
              <a:t>CCGM</a:t>
            </a:r>
            <a:r>
              <a:rPr lang="fr-FR" dirty="0"/>
              <a:t>		   	    </a:t>
            </a:r>
            <a:r>
              <a:rPr lang="fr-FR" dirty="0" smtClean="0"/>
              <a:t>		74 </a:t>
            </a:r>
            <a:r>
              <a:rPr lang="fr-FR" dirty="0"/>
              <a:t>€	    		 75 €		      124 €</a:t>
            </a:r>
          </a:p>
          <a:p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adulte </a:t>
            </a:r>
            <a:r>
              <a:rPr lang="fr-FR" b="1" u="sng" dirty="0"/>
              <a:t>externe</a:t>
            </a:r>
            <a:r>
              <a:rPr lang="fr-FR" dirty="0"/>
              <a:t>		    	    </a:t>
            </a:r>
            <a:r>
              <a:rPr lang="fr-FR" dirty="0" smtClean="0"/>
              <a:t>	79 </a:t>
            </a:r>
            <a:r>
              <a:rPr lang="fr-FR" dirty="0"/>
              <a:t>€	     		 80 €		      129 €</a:t>
            </a:r>
          </a:p>
        </p:txBody>
      </p:sp>
    </p:spTree>
    <p:extLst>
      <p:ext uri="{BB962C8B-B14F-4D97-AF65-F5344CB8AC3E}">
        <p14:creationId xmlns:p14="http://schemas.microsoft.com/office/powerpoint/2010/main" val="1031081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533400"/>
            <a:ext cx="8162925" cy="1090613"/>
          </a:xfrm>
        </p:spPr>
        <p:txBody>
          <a:bodyPr/>
          <a:lstStyle/>
          <a:p>
            <a:r>
              <a:rPr lang="fr-FR">
                <a:solidFill>
                  <a:srgbClr val="334F99"/>
                </a:solidFill>
                <a:latin typeface="News Gothic MT" charset="0"/>
              </a:rPr>
              <a:t>Candidatures au Com Dir</a:t>
            </a:r>
            <a:endParaRPr lang="fr-FR">
              <a:latin typeface="News Gothic MT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79705" y="1600200"/>
            <a:ext cx="8553968" cy="4637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>
                <a:latin typeface="News Gothic MT" charset="0"/>
              </a:rPr>
              <a:t>Actuellement: </a:t>
            </a:r>
            <a:r>
              <a:rPr lang="fr-FR" sz="2000" dirty="0">
                <a:latin typeface="News Gothic MT" charset="0"/>
              </a:rPr>
              <a:t>A </a:t>
            </a:r>
            <a:r>
              <a:rPr lang="fr-FR" sz="2000" dirty="0" err="1" smtClean="0">
                <a:latin typeface="News Gothic MT" charset="0"/>
              </a:rPr>
              <a:t>Badoux</a:t>
            </a:r>
            <a:r>
              <a:rPr lang="fr-FR" sz="2000" dirty="0" smtClean="0">
                <a:latin typeface="News Gothic MT" charset="0"/>
              </a:rPr>
              <a:t>, </a:t>
            </a:r>
            <a:r>
              <a:rPr lang="fr-FR" sz="2000" dirty="0">
                <a:latin typeface="News Gothic MT" charset="0"/>
              </a:rPr>
              <a:t>R Camard</a:t>
            </a:r>
            <a:r>
              <a:rPr lang="fr-FR" sz="2000" dirty="0" smtClean="0">
                <a:latin typeface="News Gothic MT" charset="0"/>
              </a:rPr>
              <a:t>, </a:t>
            </a:r>
            <a:r>
              <a:rPr lang="fr-FR" sz="2000" dirty="0">
                <a:latin typeface="News Gothic MT" charset="0"/>
              </a:rPr>
              <a:t>JP </a:t>
            </a:r>
            <a:r>
              <a:rPr lang="fr-FR" sz="2000" dirty="0" err="1">
                <a:latin typeface="News Gothic MT" charset="0"/>
              </a:rPr>
              <a:t>Lepert</a:t>
            </a:r>
            <a:r>
              <a:rPr lang="fr-FR" sz="2000" dirty="0">
                <a:latin typeface="News Gothic MT" charset="0"/>
              </a:rPr>
              <a:t>, </a:t>
            </a:r>
            <a:r>
              <a:rPr lang="fr-FR" sz="2000" dirty="0" smtClean="0">
                <a:latin typeface="News Gothic MT" charset="0"/>
              </a:rPr>
              <a:t>P </a:t>
            </a:r>
            <a:r>
              <a:rPr lang="fr-FR" sz="2000" dirty="0" err="1" smtClean="0">
                <a:latin typeface="News Gothic MT" charset="0"/>
              </a:rPr>
              <a:t>Macheboeuf</a:t>
            </a:r>
            <a:r>
              <a:rPr lang="fr-FR" sz="2000" dirty="0">
                <a:latin typeface="News Gothic MT" charset="0"/>
              </a:rPr>
              <a:t>, N </a:t>
            </a:r>
            <a:r>
              <a:rPr lang="fr-FR" sz="2000" dirty="0" err="1" smtClean="0">
                <a:latin typeface="News Gothic MT" charset="0"/>
              </a:rPr>
              <a:t>Nouhaud</a:t>
            </a:r>
            <a:r>
              <a:rPr lang="fr-FR" sz="2000" dirty="0" smtClean="0">
                <a:latin typeface="News Gothic MT" charset="0"/>
              </a:rPr>
              <a:t>, </a:t>
            </a:r>
            <a:r>
              <a:rPr lang="fr-FR" sz="2000" dirty="0">
                <a:latin typeface="News Gothic MT" charset="0"/>
              </a:rPr>
              <a:t>JM Ribault, AL Séguier, JC Séguier, JF </a:t>
            </a:r>
            <a:r>
              <a:rPr lang="fr-FR" sz="2000" dirty="0" smtClean="0">
                <a:latin typeface="News Gothic MT" charset="0"/>
              </a:rPr>
              <a:t>Thomas, B </a:t>
            </a:r>
            <a:r>
              <a:rPr lang="fr-FR" sz="2000" dirty="0" err="1" smtClean="0">
                <a:latin typeface="News Gothic MT" charset="0"/>
              </a:rPr>
              <a:t>Ugolini</a:t>
            </a:r>
            <a:endParaRPr lang="fr-FR" sz="2000" dirty="0" smtClean="0">
              <a:latin typeface="News Gothic MT" charset="0"/>
            </a:endParaRPr>
          </a:p>
          <a:p>
            <a:pPr>
              <a:lnSpc>
                <a:spcPct val="90000"/>
              </a:lnSpc>
            </a:pPr>
            <a:r>
              <a:rPr lang="fr-FR" sz="2000" dirty="0" smtClean="0">
                <a:latin typeface="News Gothic MT" charset="0"/>
              </a:rPr>
              <a:t>Départ de Nicolas (club Orgeval)</a:t>
            </a:r>
            <a:endParaRPr lang="fr-FR" sz="2000" dirty="0">
              <a:latin typeface="News Gothic MT" charset="0"/>
            </a:endParaRPr>
          </a:p>
          <a:p>
            <a:pPr>
              <a:lnSpc>
                <a:spcPct val="90000"/>
              </a:lnSpc>
            </a:pPr>
            <a:r>
              <a:rPr lang="fr-FR" dirty="0">
                <a:latin typeface="News Gothic MT" charset="0"/>
              </a:rPr>
              <a:t>Qui souhaite </a:t>
            </a:r>
            <a:r>
              <a:rPr lang="fr-FR" dirty="0" smtClean="0">
                <a:latin typeface="News Gothic MT" charset="0"/>
              </a:rPr>
              <a:t>être ou ne </a:t>
            </a:r>
            <a:r>
              <a:rPr lang="fr-FR" dirty="0">
                <a:latin typeface="News Gothic MT" charset="0"/>
              </a:rPr>
              <a:t>plus être au comité de </a:t>
            </a:r>
            <a:r>
              <a:rPr lang="fr-FR" dirty="0" smtClean="0">
                <a:latin typeface="News Gothic MT" charset="0"/>
              </a:rPr>
              <a:t>direction: MIN 6  MAX 10 personnes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dirty="0" smtClean="0">
                <a:latin typeface="News Gothic MT" charset="0"/>
              </a:rPr>
              <a:t>…Une </a:t>
            </a:r>
            <a:r>
              <a:rPr lang="fr-FR" dirty="0">
                <a:latin typeface="News Gothic MT" charset="0"/>
              </a:rPr>
              <a:t>réunion par trimestre…voire plus…</a:t>
            </a:r>
          </a:p>
          <a:p>
            <a:pPr>
              <a:lnSpc>
                <a:spcPct val="90000"/>
              </a:lnSpc>
            </a:pPr>
            <a:r>
              <a:rPr lang="fr-FR" dirty="0" smtClean="0">
                <a:latin typeface="News Gothic MT" charset="0"/>
              </a:rPr>
              <a:t>Ces </a:t>
            </a:r>
            <a:r>
              <a:rPr lang="fr-FR" dirty="0">
                <a:latin typeface="News Gothic MT" charset="0"/>
              </a:rPr>
              <a:t>élus vont élire le bureau:</a:t>
            </a:r>
          </a:p>
          <a:p>
            <a:pPr lvl="3">
              <a:lnSpc>
                <a:spcPct val="90000"/>
              </a:lnSpc>
            </a:pPr>
            <a:r>
              <a:rPr lang="fr-FR" sz="2200" dirty="0">
                <a:latin typeface="News Gothic MT" charset="0"/>
              </a:rPr>
              <a:t>Président + 1 ou 2 V président</a:t>
            </a:r>
          </a:p>
          <a:p>
            <a:pPr lvl="3">
              <a:lnSpc>
                <a:spcPct val="90000"/>
              </a:lnSpc>
            </a:pPr>
            <a:r>
              <a:rPr lang="fr-FR" sz="2200" dirty="0">
                <a:latin typeface="News Gothic MT" charset="0"/>
              </a:rPr>
              <a:t>Trésorier+ </a:t>
            </a:r>
            <a:r>
              <a:rPr lang="fr-FR" sz="2200" dirty="0" err="1">
                <a:latin typeface="News Gothic MT" charset="0"/>
              </a:rPr>
              <a:t>T</a:t>
            </a:r>
            <a:r>
              <a:rPr lang="fr-FR" sz="2200" dirty="0">
                <a:latin typeface="News Gothic MT" charset="0"/>
              </a:rPr>
              <a:t> adjoint</a:t>
            </a:r>
          </a:p>
          <a:p>
            <a:pPr lvl="3">
              <a:lnSpc>
                <a:spcPct val="90000"/>
              </a:lnSpc>
            </a:pPr>
            <a:r>
              <a:rPr lang="fr-FR" sz="2200" dirty="0">
                <a:latin typeface="News Gothic MT" charset="0"/>
              </a:rPr>
              <a:t>Secrétaire+ S adjoint</a:t>
            </a:r>
          </a:p>
        </p:txBody>
      </p:sp>
      <p:sp>
        <p:nvSpPr>
          <p:cNvPr id="2" name="Rectangle 1"/>
          <p:cNvSpPr/>
          <p:nvPr/>
        </p:nvSpPr>
        <p:spPr>
          <a:xfrm rot="19990226">
            <a:off x="6661648" y="4307775"/>
            <a:ext cx="1969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ews Gothic MT" charset="0"/>
              </a:rPr>
              <a:t>VOTE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80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latin typeface="News Gothic MT" charset="0"/>
              </a:rPr>
              <a:t>Proposition de renouvellement d’action spécifique :</a:t>
            </a:r>
            <a:r>
              <a:rPr lang="fr-FR" dirty="0" smtClean="0">
                <a:solidFill>
                  <a:srgbClr val="FF0000"/>
                </a:solidFill>
                <a:latin typeface="News Gothic MT" charset="0"/>
              </a:rPr>
              <a:t>vote</a:t>
            </a:r>
            <a:endParaRPr lang="fr-FR" dirty="0">
              <a:solidFill>
                <a:srgbClr val="FF0000"/>
              </a:solidFill>
              <a:latin typeface="News Gothic MT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185150" cy="4495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fr-FR" sz="2800" b="1" dirty="0" smtClean="0">
                <a:latin typeface="Times New Roman" charset="0"/>
              </a:rPr>
              <a:t>Le COMDIR propose de poursuivre l’action d’aide à l’achat d’un vêtement haut aux couleurs de Maule (veste, maillot) dans la limite de 20€/an /personne.</a:t>
            </a:r>
            <a:endParaRPr lang="fr-FR" sz="2800" b="1" dirty="0">
              <a:latin typeface="Times New Roman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fr-FR" sz="2800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News Gothic MT" charset="0"/>
              </a:rPr>
              <a:t>Organisation </a:t>
            </a:r>
            <a:r>
              <a:rPr lang="fr-FR" dirty="0" smtClean="0">
                <a:latin typeface="News Gothic MT" charset="0"/>
              </a:rPr>
              <a:t>2015 </a:t>
            </a:r>
            <a:r>
              <a:rPr lang="fr-FR" dirty="0" smtClean="0">
                <a:solidFill>
                  <a:srgbClr val="FF0000"/>
                </a:solidFill>
                <a:latin typeface="News Gothic MT" charset="0"/>
              </a:rPr>
              <a:t>vote</a:t>
            </a:r>
            <a:endParaRPr lang="fr-FR" dirty="0">
              <a:solidFill>
                <a:srgbClr val="FF0000"/>
              </a:solidFill>
              <a:latin typeface="News Gothic MT" charset="0"/>
            </a:endParaRP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News Gothic MT" charset="0"/>
              </a:rPr>
              <a:t>Équipe </a:t>
            </a:r>
            <a:r>
              <a:rPr lang="fr-FR" dirty="0" smtClean="0">
                <a:latin typeface="News Gothic MT" charset="0"/>
              </a:rPr>
              <a:t>samedi: </a:t>
            </a:r>
            <a:r>
              <a:rPr lang="fr-FR" dirty="0">
                <a:latin typeface="News Gothic MT" charset="0"/>
              </a:rPr>
              <a:t>1 </a:t>
            </a:r>
            <a:r>
              <a:rPr lang="fr-FR" dirty="0" smtClean="0">
                <a:latin typeface="News Gothic MT" charset="0"/>
              </a:rPr>
              <a:t>groupe surtout femmes </a:t>
            </a:r>
            <a:r>
              <a:rPr lang="fr-FR" dirty="0">
                <a:latin typeface="News Gothic MT" charset="0"/>
              </a:rPr>
              <a:t>sorties les samedis de 14h à 17h, </a:t>
            </a:r>
            <a:endParaRPr lang="fr-FR" dirty="0" smtClean="0">
              <a:latin typeface="News Gothic MT" charset="0"/>
            </a:endParaRPr>
          </a:p>
          <a:p>
            <a:r>
              <a:rPr lang="fr-FR" dirty="0" smtClean="0">
                <a:latin typeface="News Gothic MT" charset="0"/>
              </a:rPr>
              <a:t>Équipe dimanche: 2  groupes</a:t>
            </a:r>
            <a:endParaRPr lang="fr-FR" dirty="0">
              <a:latin typeface="News Gothic MT" charset="0"/>
            </a:endParaRPr>
          </a:p>
          <a:p>
            <a:pPr lvl="1"/>
            <a:r>
              <a:rPr lang="fr-FR" dirty="0" smtClean="0">
                <a:solidFill>
                  <a:srgbClr val="334F99"/>
                </a:solidFill>
                <a:latin typeface="News Gothic MT" charset="0"/>
              </a:rPr>
              <a:t>départ différé du Groupe A comme avant</a:t>
            </a:r>
          </a:p>
          <a:p>
            <a:pPr marL="349250" lvl="1" indent="0">
              <a:buNone/>
            </a:pPr>
            <a:endParaRPr lang="fr-FR" dirty="0">
              <a:solidFill>
                <a:srgbClr val="334F99"/>
              </a:solidFill>
              <a:latin typeface="News Gothic MT" charset="0"/>
            </a:endParaRPr>
          </a:p>
          <a:p>
            <a:pPr lvl="1"/>
            <a:r>
              <a:rPr lang="fr-FR" dirty="0" smtClean="0">
                <a:latin typeface="News Gothic MT" charset="0"/>
              </a:rPr>
              <a:t>Dates </a:t>
            </a:r>
            <a:r>
              <a:rPr lang="fr-FR" dirty="0">
                <a:latin typeface="News Gothic MT" charset="0"/>
              </a:rPr>
              <a:t>et kilométrages donnés par </a:t>
            </a:r>
            <a:r>
              <a:rPr lang="fr-FR" dirty="0" smtClean="0">
                <a:latin typeface="News Gothic MT" charset="0"/>
              </a:rPr>
              <a:t>Jeff, retour des infos à JC &amp; Alain pour être encore plus exhaustif sur nos chiffres</a:t>
            </a:r>
          </a:p>
          <a:p>
            <a:pPr lvl="1"/>
            <a:endParaRPr lang="fr-FR" dirty="0">
              <a:latin typeface="News Gothic MT" charset="0"/>
            </a:endParaRPr>
          </a:p>
          <a:p>
            <a:r>
              <a:rPr lang="fr-FR" dirty="0" smtClean="0">
                <a:latin typeface="News Gothic MT" charset="0"/>
              </a:rPr>
              <a:t>Equipe mercredi: 1 groupe horaires été / hiver</a:t>
            </a:r>
            <a:endParaRPr lang="fr-FR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03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propositions pour 2015 La semaine du CTM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Sortie </a:t>
            </a:r>
            <a:r>
              <a:rPr lang="fr-FR" dirty="0"/>
              <a:t>dite de </a:t>
            </a:r>
            <a:r>
              <a:rPr lang="fr-FR" b="1" dirty="0"/>
              <a:t>l’Ascension du </a:t>
            </a:r>
            <a:r>
              <a:rPr lang="fr-FR" b="1" dirty="0" smtClean="0"/>
              <a:t>09 au 16 Mai 2015</a:t>
            </a:r>
            <a:r>
              <a:rPr lang="fr-FR" dirty="0" smtClean="0"/>
              <a:t>.  </a:t>
            </a:r>
            <a:r>
              <a:rPr lang="fr-FR" b="1" dirty="0"/>
              <a:t>Destination </a:t>
            </a:r>
            <a:r>
              <a:rPr lang="fr-FR" b="1" dirty="0" smtClean="0"/>
              <a:t>Le Lubéron, L’Isle sur la Sorgue. Le Ventoux au programme: </a:t>
            </a:r>
            <a:r>
              <a:rPr lang="fr-FR" dirty="0" smtClean="0"/>
              <a:t>Hébergement </a:t>
            </a:r>
            <a:r>
              <a:rPr lang="fr-FR" dirty="0"/>
              <a:t>BELAMBRA </a:t>
            </a:r>
            <a:r>
              <a:rPr lang="fr-FR" dirty="0" smtClean="0"/>
              <a:t>CLUB: Bernard </a:t>
            </a:r>
            <a:r>
              <a:rPr lang="fr-FR" dirty="0" err="1" smtClean="0"/>
              <a:t>Ugolini</a:t>
            </a:r>
            <a:r>
              <a:rPr lang="fr-FR" dirty="0" smtClean="0"/>
              <a:t> … </a:t>
            </a:r>
            <a:endParaRPr lang="fr-FR" dirty="0"/>
          </a:p>
          <a:p>
            <a:pPr lvl="0"/>
            <a:r>
              <a:rPr lang="fr-FR" dirty="0"/>
              <a:t>Le dossier est </a:t>
            </a:r>
            <a:r>
              <a:rPr lang="fr-FR" dirty="0" smtClean="0"/>
              <a:t>finalisé:</a:t>
            </a:r>
          </a:p>
          <a:p>
            <a:pPr lvl="2"/>
            <a:r>
              <a:rPr lang="fr-FR" dirty="0" smtClean="0"/>
              <a:t>la </a:t>
            </a:r>
            <a:r>
              <a:rPr lang="fr-FR" dirty="0"/>
              <a:t>réservation pour 28 </a:t>
            </a:r>
            <a:r>
              <a:rPr lang="fr-FR" dirty="0" smtClean="0"/>
              <a:t>personnes (acomptes réglés) </a:t>
            </a:r>
          </a:p>
          <a:p>
            <a:pPr lvl="2"/>
            <a:r>
              <a:rPr lang="fr-FR" dirty="0" smtClean="0"/>
              <a:t>Le </a:t>
            </a:r>
            <a:r>
              <a:rPr lang="fr-FR" dirty="0"/>
              <a:t>solde </a:t>
            </a:r>
            <a:r>
              <a:rPr lang="fr-FR" b="1" dirty="0" smtClean="0"/>
              <a:t>290 </a:t>
            </a:r>
            <a:r>
              <a:rPr lang="fr-FR" b="1" dirty="0"/>
              <a:t>€ / personne </a:t>
            </a:r>
            <a:r>
              <a:rPr lang="fr-FR" dirty="0"/>
              <a:t>(à </a:t>
            </a:r>
            <a:r>
              <a:rPr lang="fr-FR" dirty="0" smtClean="0"/>
              <a:t>finaliser) à payer </a:t>
            </a:r>
            <a:r>
              <a:rPr lang="fr-FR" dirty="0"/>
              <a:t>5</a:t>
            </a:r>
            <a:r>
              <a:rPr lang="fr-FR" dirty="0" smtClean="0"/>
              <a:t> </a:t>
            </a:r>
            <a:r>
              <a:rPr lang="fr-FR" dirty="0"/>
              <a:t>semaines avant le début du </a:t>
            </a:r>
            <a:r>
              <a:rPr lang="fr-FR" dirty="0" smtClean="0"/>
              <a:t>séjour, </a:t>
            </a:r>
            <a:r>
              <a:rPr lang="fr-FR" dirty="0"/>
              <a:t>donc </a:t>
            </a:r>
            <a:r>
              <a:rPr lang="fr-FR" dirty="0" smtClean="0"/>
              <a:t>a </a:t>
            </a:r>
            <a:r>
              <a:rPr lang="fr-FR" dirty="0"/>
              <a:t>partir </a:t>
            </a:r>
            <a:r>
              <a:rPr lang="fr-FR"/>
              <a:t>du </a:t>
            </a:r>
            <a:r>
              <a:rPr lang="fr-FR" smtClean="0"/>
              <a:t>1 Avril </a:t>
            </a:r>
            <a:r>
              <a:rPr lang="fr-FR" dirty="0" smtClean="0"/>
              <a:t>2015.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81236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107951"/>
            <a:ext cx="8591550" cy="944786"/>
          </a:xfrm>
        </p:spPr>
        <p:txBody>
          <a:bodyPr/>
          <a:lstStyle/>
          <a:p>
            <a:r>
              <a:rPr lang="fr-FR" sz="4000" dirty="0" smtClean="0"/>
              <a:t>Les sorties &amp; organisations 2015</a:t>
            </a:r>
            <a:endParaRPr lang="fr-FR" sz="4000" dirty="0"/>
          </a:p>
        </p:txBody>
      </p:sp>
      <p:sp>
        <p:nvSpPr>
          <p:cNvPr id="3" name="Rectangle 2"/>
          <p:cNvSpPr/>
          <p:nvPr/>
        </p:nvSpPr>
        <p:spPr>
          <a:xfrm>
            <a:off x="539099" y="1279563"/>
            <a:ext cx="8042275" cy="5293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dirty="0" smtClean="0"/>
          </a:p>
          <a:p>
            <a:pPr marL="285750" lvl="0" indent="-285750">
              <a:buFont typeface="Arial"/>
              <a:buChar char="•"/>
            </a:pPr>
            <a:r>
              <a:rPr lang="fr-FR" sz="2400" b="1" dirty="0" smtClean="0"/>
              <a:t>Paris </a:t>
            </a:r>
            <a:r>
              <a:rPr lang="fr-FR" sz="2400" b="1" dirty="0"/>
              <a:t>Brest Paris </a:t>
            </a:r>
            <a:r>
              <a:rPr lang="fr-FR" dirty="0" smtClean="0"/>
              <a:t>–du 16 au 20 août </a:t>
            </a:r>
            <a:r>
              <a:rPr lang="fr-FR" dirty="0"/>
              <a:t> : 4 brevets 200 – 300 – 400 – et 600 Kms à réaliser </a:t>
            </a:r>
            <a:r>
              <a:rPr lang="fr-FR" dirty="0" smtClean="0"/>
              <a:t>avant (</a:t>
            </a:r>
            <a:r>
              <a:rPr lang="fr-FR" dirty="0"/>
              <a:t>à priori </a:t>
            </a:r>
            <a:r>
              <a:rPr lang="fr-FR" dirty="0" smtClean="0"/>
              <a:t>avec le </a:t>
            </a:r>
            <a:r>
              <a:rPr lang="fr-FR" dirty="0"/>
              <a:t>club de </a:t>
            </a:r>
            <a:r>
              <a:rPr lang="fr-FR" dirty="0" err="1"/>
              <a:t>Flins</a:t>
            </a:r>
            <a:r>
              <a:rPr lang="fr-FR" dirty="0" smtClean="0"/>
              <a:t>). </a:t>
            </a:r>
            <a:r>
              <a:rPr lang="fr-FR" sz="2000" dirty="0" smtClean="0"/>
              <a:t>Alain, Bertrand, Patrice M</a:t>
            </a:r>
            <a:r>
              <a:rPr lang="fr-FR" dirty="0" smtClean="0"/>
              <a:t>… donneront les infos JEAN MI…</a:t>
            </a:r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sz="2400" b="1" dirty="0"/>
              <a:t>Sortie du club</a:t>
            </a:r>
            <a:r>
              <a:rPr lang="fr-FR" sz="2400" dirty="0"/>
              <a:t>: le </a:t>
            </a:r>
            <a:r>
              <a:rPr lang="fr-FR" sz="2400" b="1" dirty="0"/>
              <a:t>7 juin </a:t>
            </a:r>
            <a:r>
              <a:rPr lang="fr-FR" sz="2400" dirty="0"/>
              <a:t>à valider </a:t>
            </a:r>
          </a:p>
          <a:p>
            <a:pPr marL="285750" lvl="0" indent="-285750">
              <a:buFont typeface="Arial"/>
              <a:buChar char="•"/>
            </a:pPr>
            <a:r>
              <a:rPr lang="fr-FR" sz="2400" b="1" dirty="0" smtClean="0"/>
              <a:t>Ardéchoise: 20 juin </a:t>
            </a:r>
            <a:r>
              <a:rPr lang="fr-FR" sz="2400" dirty="0" smtClean="0"/>
              <a:t>mais peut commencer le 17</a:t>
            </a:r>
          </a:p>
          <a:p>
            <a:pPr marL="285750" lvl="0" indent="-285750">
              <a:buFont typeface="Arial"/>
              <a:buChar char="•"/>
            </a:pPr>
            <a:r>
              <a:rPr lang="fr-FR" sz="2400" b="1" dirty="0" err="1" smtClean="0"/>
              <a:t>BBCue</a:t>
            </a:r>
            <a:r>
              <a:rPr lang="fr-FR" sz="2400" dirty="0" smtClean="0"/>
              <a:t> du président : </a:t>
            </a:r>
            <a:r>
              <a:rPr lang="fr-FR" sz="2400" b="1" dirty="0" smtClean="0"/>
              <a:t>3 juillet </a:t>
            </a:r>
            <a:r>
              <a:rPr lang="fr-FR" sz="2400" dirty="0" smtClean="0"/>
              <a:t>à valider</a:t>
            </a:r>
          </a:p>
          <a:p>
            <a:pPr marL="285750" lvl="0" indent="-285750">
              <a:buFont typeface="Arial"/>
              <a:buChar char="•"/>
            </a:pPr>
            <a:r>
              <a:rPr lang="fr-FR" sz="2400" dirty="0" smtClean="0"/>
              <a:t>Le forum des associations : </a:t>
            </a:r>
            <a:r>
              <a:rPr lang="fr-FR" sz="2400" b="1" dirty="0" smtClean="0"/>
              <a:t>6 septembre </a:t>
            </a:r>
            <a:r>
              <a:rPr lang="fr-FR" sz="2400" dirty="0" smtClean="0"/>
              <a:t>?</a:t>
            </a:r>
          </a:p>
          <a:p>
            <a:pPr marL="285750" lvl="0" indent="-285750">
              <a:buFont typeface="Arial"/>
              <a:buChar char="•"/>
            </a:pPr>
            <a:r>
              <a:rPr lang="fr-FR" sz="2400" b="1" dirty="0"/>
              <a:t>Sortie « féminines » </a:t>
            </a:r>
            <a:r>
              <a:rPr lang="fr-FR" sz="2400" dirty="0"/>
              <a:t>le thème sur la « route des Bourbon » à Rambouillet –total d’environ 141 Kms les </a:t>
            </a:r>
            <a:r>
              <a:rPr lang="fr-FR" sz="2400" b="1" dirty="0"/>
              <a:t>20 et 21 Septembre </a:t>
            </a:r>
            <a:r>
              <a:rPr lang="fr-FR" sz="2400" dirty="0" smtClean="0"/>
              <a:t> </a:t>
            </a:r>
            <a:r>
              <a:rPr lang="fr-FR" sz="2400" dirty="0"/>
              <a:t>Le coût estimatif est de 100 €/personne Philippe </a:t>
            </a:r>
            <a:endParaRPr lang="fr-FR" sz="2400" dirty="0" smtClean="0"/>
          </a:p>
          <a:p>
            <a:pPr marL="285750" lvl="0" indent="-285750">
              <a:buFont typeface="Arial"/>
              <a:buChar char="•"/>
            </a:pPr>
            <a:r>
              <a:rPr lang="fr-FR" sz="2400" b="1" dirty="0" smtClean="0"/>
              <a:t>Repas du club</a:t>
            </a:r>
            <a:r>
              <a:rPr lang="fr-FR" sz="2400" dirty="0" smtClean="0"/>
              <a:t>: le </a:t>
            </a:r>
            <a:r>
              <a:rPr lang="fr-FR" sz="2400" b="1" dirty="0" smtClean="0"/>
              <a:t>11 octobre </a:t>
            </a:r>
            <a:r>
              <a:rPr lang="fr-FR" sz="2400" dirty="0" smtClean="0"/>
              <a:t>à valider</a:t>
            </a:r>
          </a:p>
          <a:p>
            <a:pPr marL="285750" lvl="0" indent="-285750">
              <a:buFont typeface="Arial"/>
              <a:buChar char="•"/>
            </a:pPr>
            <a:r>
              <a:rPr lang="fr-FR" sz="2400" b="1" dirty="0" smtClean="0"/>
              <a:t>RANDO RETINA MAULE </a:t>
            </a:r>
            <a:r>
              <a:rPr lang="fr-FR" sz="2400" dirty="0" smtClean="0"/>
              <a:t>: le </a:t>
            </a:r>
            <a:r>
              <a:rPr lang="fr-FR" sz="2400" b="1" dirty="0" smtClean="0"/>
              <a:t>25 octobre</a:t>
            </a:r>
          </a:p>
          <a:p>
            <a:pPr marL="285750" lvl="0" indent="-28575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0133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107950"/>
            <a:ext cx="9144000" cy="1336675"/>
          </a:xfrm>
        </p:spPr>
        <p:txBody>
          <a:bodyPr/>
          <a:lstStyle/>
          <a:p>
            <a:r>
              <a:rPr lang="fr-FR" sz="4000" dirty="0"/>
              <a:t>Les sorties &amp; organisations </a:t>
            </a:r>
            <a:r>
              <a:rPr lang="fr-FR" sz="4000" dirty="0" smtClean="0"/>
              <a:t>2015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444625"/>
            <a:ext cx="8042275" cy="4343400"/>
          </a:xfrm>
        </p:spPr>
        <p:txBody>
          <a:bodyPr/>
          <a:lstStyle/>
          <a:p>
            <a:pPr marL="285750" lvl="0" indent="-285750">
              <a:buFont typeface="Arial"/>
              <a:buChar char="•"/>
            </a:pPr>
            <a:r>
              <a:rPr lang="fr-FR" b="1" dirty="0" smtClean="0"/>
              <a:t>Individuelles</a:t>
            </a:r>
          </a:p>
          <a:p>
            <a:pPr marL="622300" lvl="1" indent="-285750">
              <a:buFont typeface="Arial"/>
              <a:buChar char="•"/>
            </a:pPr>
            <a:r>
              <a:rPr lang="fr-FR" b="1" dirty="0" smtClean="0"/>
              <a:t>Brevet </a:t>
            </a:r>
            <a:r>
              <a:rPr lang="fr-FR" b="1" dirty="0"/>
              <a:t>du Randonneur Alpin </a:t>
            </a:r>
            <a:r>
              <a:rPr lang="fr-FR" dirty="0"/>
              <a:t>mi-juillet (Jean Marie va faire des propositions</a:t>
            </a:r>
            <a:r>
              <a:rPr lang="fr-FR" dirty="0" smtClean="0"/>
              <a:t>)</a:t>
            </a:r>
          </a:p>
          <a:p>
            <a:pPr marL="622300" lvl="1" indent="-285750">
              <a:buFont typeface="Arial"/>
              <a:buChar char="•"/>
            </a:pPr>
            <a:r>
              <a:rPr lang="fr-FR" dirty="0" smtClean="0"/>
              <a:t>Autres?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Un nouvelle: </a:t>
            </a:r>
            <a:r>
              <a:rPr lang="fr-FR" b="1" dirty="0" smtClean="0"/>
              <a:t>piste de St Quentin</a:t>
            </a:r>
            <a:r>
              <a:rPr lang="fr-FR" dirty="0" smtClean="0"/>
              <a:t>….JEAN MI…</a:t>
            </a:r>
            <a:endParaRPr lang="fr-FR" dirty="0"/>
          </a:p>
          <a:p>
            <a:pPr marL="285750" lvl="0" indent="-285750">
              <a:buFont typeface="Arial"/>
              <a:buChar char="•"/>
            </a:pPr>
            <a:r>
              <a:rPr lang="fr-FR" sz="2800" b="1" dirty="0" smtClean="0"/>
              <a:t>Les </a:t>
            </a:r>
            <a:r>
              <a:rPr lang="fr-FR" sz="2800" b="1" dirty="0"/>
              <a:t>classiques du CTM </a:t>
            </a:r>
            <a:endParaRPr lang="fr-FR" dirty="0" smtClean="0"/>
          </a:p>
          <a:p>
            <a:pPr marL="622300" lvl="1" indent="-285750">
              <a:buFont typeface="Arial"/>
              <a:buChar char="•"/>
            </a:pPr>
            <a:r>
              <a:rPr lang="fr-FR" dirty="0" smtClean="0"/>
              <a:t>Plaisir les boucles des Yvelines: 2 mars</a:t>
            </a:r>
          </a:p>
          <a:p>
            <a:pPr marL="622300" lvl="1" indent="-285750">
              <a:buFont typeface="Arial"/>
              <a:buChar char="•"/>
            </a:pPr>
            <a:r>
              <a:rPr lang="fr-FR" dirty="0" smtClean="0"/>
              <a:t>Prologue Paris Nice (Maurepas): 7 mars</a:t>
            </a:r>
          </a:p>
          <a:p>
            <a:pPr marL="622300" lvl="1" indent="-285750">
              <a:buFont typeface="Arial"/>
              <a:buChar char="•"/>
            </a:pPr>
            <a:r>
              <a:rPr lang="fr-FR" dirty="0" smtClean="0"/>
              <a:t>Rallye </a:t>
            </a:r>
            <a:r>
              <a:rPr lang="fr-FR" dirty="0"/>
              <a:t>de Beynes </a:t>
            </a:r>
            <a:r>
              <a:rPr lang="fr-FR" dirty="0" smtClean="0"/>
              <a:t>: 5 avril</a:t>
            </a:r>
          </a:p>
          <a:p>
            <a:pPr marL="622300" lvl="1" indent="-285750">
              <a:buFont typeface="Arial"/>
              <a:buChar char="•"/>
            </a:pPr>
            <a:r>
              <a:rPr lang="fr-FR" dirty="0" smtClean="0"/>
              <a:t>Les 200km  Villepreux-les Andelys</a:t>
            </a:r>
            <a:r>
              <a:rPr lang="fr-FR" dirty="0"/>
              <a:t> </a:t>
            </a:r>
            <a:r>
              <a:rPr lang="fr-FR" dirty="0" smtClean="0"/>
              <a:t>le 11 avril</a:t>
            </a:r>
          </a:p>
          <a:p>
            <a:pPr marL="622300" lvl="1" indent="-285750">
              <a:buFont typeface="Arial"/>
              <a:buChar char="•"/>
            </a:pPr>
            <a:r>
              <a:rPr lang="fr-FR" dirty="0" smtClean="0"/>
              <a:t>Plaisir Chartes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15459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dirty="0" smtClean="0">
                <a:latin typeface="News Gothic MT" charset="0"/>
              </a:rPr>
              <a:t>Point SECURITE</a:t>
            </a:r>
            <a:endParaRPr kumimoji="1" lang="fr-FR" dirty="0">
              <a:latin typeface="News Gothic MT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800" u="sng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Sécurité</a:t>
            </a:r>
            <a:r>
              <a:rPr kumimoji="1" lang="fr-F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: </a:t>
            </a:r>
            <a:endParaRPr kumimoji="1" lang="fr-FR" sz="2800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600" b="1" dirty="0" smtClean="0">
                <a:solidFill>
                  <a:srgbClr val="FF0000"/>
                </a:solidFill>
                <a:ea typeface="+mn-ea"/>
              </a:rPr>
              <a:t>Remise des pochettes et carte sécurité</a:t>
            </a:r>
            <a:endParaRPr kumimoji="1" lang="fr-FR" sz="2600" b="1" dirty="0">
              <a:solidFill>
                <a:srgbClr val="FF0000"/>
              </a:solidFill>
              <a:ea typeface="+mn-ea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dirty="0" smtClean="0">
                <a:latin typeface="News Gothic MT" charset="0"/>
              </a:rPr>
              <a:t>Respecter </a:t>
            </a:r>
            <a:r>
              <a:rPr kumimoji="1" lang="fr-FR" sz="2400" dirty="0">
                <a:latin typeface="News Gothic MT" charset="0"/>
              </a:rPr>
              <a:t>le code de la route: deux de front possible mais se rabattre si </a:t>
            </a:r>
            <a:r>
              <a:rPr kumimoji="1" lang="fr-FR" sz="2400" dirty="0" smtClean="0">
                <a:latin typeface="News Gothic MT" charset="0"/>
              </a:rPr>
              <a:t>avertisseur, s’arrêter </a:t>
            </a:r>
            <a:r>
              <a:rPr kumimoji="1" lang="fr-FR" sz="2400" dirty="0">
                <a:latin typeface="News Gothic MT" charset="0"/>
              </a:rPr>
              <a:t>aux stops</a:t>
            </a:r>
            <a:r>
              <a:rPr kumimoji="1" lang="fr-FR" sz="2400" dirty="0" smtClean="0">
                <a:latin typeface="News Gothic MT" charset="0"/>
              </a:rPr>
              <a:t>…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400" dirty="0" smtClean="0">
                <a:solidFill>
                  <a:srgbClr val="FF0000"/>
                </a:solidFill>
                <a:latin typeface="News Gothic MT" charset="0"/>
              </a:rPr>
              <a:t>Remise ultérieure d’un code vélo à chacun et chacune</a:t>
            </a:r>
            <a:r>
              <a:rPr kumimoji="1" lang="fr-FR" sz="2400" dirty="0" smtClean="0">
                <a:latin typeface="News Gothic MT" charset="0"/>
              </a:rPr>
              <a:t>…</a:t>
            </a:r>
          </a:p>
          <a:p>
            <a:pPr lvl="1"/>
            <a:endParaRPr kumimoji="1" lang="fr-FR" sz="2400" dirty="0">
              <a:latin typeface="News Gothic MT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Certificat </a:t>
            </a:r>
            <a:r>
              <a:rPr kumimoji="1" lang="fr-FR" sz="2800" u="sng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médical</a:t>
            </a:r>
            <a:r>
              <a:rPr kumimoji="1" lang="fr-F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: pas de contre indication à la pratique du cyclotourisme pour les nouveaux venus au </a:t>
            </a:r>
            <a:r>
              <a:rPr kumimoji="1"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club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Conseil</a:t>
            </a:r>
            <a:r>
              <a:rPr kumimoji="1"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</a:t>
            </a:r>
            <a:r>
              <a:rPr kumimoji="1" lang="fr-F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: faire une épreuve d</a:t>
            </a:r>
            <a:r>
              <a:rPr kumimoji="1" lang="ja-JP" alt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rPr>
              <a:t>’</a:t>
            </a:r>
            <a:r>
              <a:rPr kumimoji="1" lang="fr-F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effort après 50 ans et tous les 5 ans (faisable à l</a:t>
            </a:r>
            <a:r>
              <a:rPr kumimoji="1" lang="ja-JP" alt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rPr>
              <a:t>’</a:t>
            </a:r>
            <a:r>
              <a:rPr kumimoji="1" lang="fr-F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</a:t>
            </a:r>
            <a:r>
              <a:rPr kumimoji="1" lang="fr-FR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ôpital de St Germain)</a:t>
            </a:r>
            <a:endParaRPr kumimoji="1" lang="fr-FR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kumimoji="1" lang="fr-FR" sz="2800" i="1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Site internet du club</a:t>
            </a:r>
            <a:r>
              <a:rPr kumimoji="1" lang="fr-FR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: http</a:t>
            </a:r>
            <a:r>
              <a:rPr kumimoji="1" lang="fr-FR" sz="2800" i="1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://ct-</a:t>
            </a:r>
            <a:r>
              <a:rPr kumimoji="1" lang="fr-FR" sz="2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mauldre.ffct.org</a:t>
            </a:r>
            <a:endParaRPr kumimoji="1" lang="fr-FR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64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News Gothic MT" charset="0"/>
              </a:rPr>
              <a:t>Et toujours…..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fr-FR" dirty="0" smtClean="0">
                <a:latin typeface="News Gothic MT" charset="0"/>
              </a:rPr>
              <a:t>Attendre </a:t>
            </a:r>
            <a:r>
              <a:rPr kumimoji="1" lang="fr-FR" dirty="0">
                <a:latin typeface="News Gothic MT" charset="0"/>
              </a:rPr>
              <a:t>ceux qui sont derrière, surtout en haut des </a:t>
            </a:r>
            <a:r>
              <a:rPr kumimoji="1" lang="fr-FR" dirty="0" smtClean="0">
                <a:latin typeface="News Gothic MT" charset="0"/>
              </a:rPr>
              <a:t>c</a:t>
            </a:r>
            <a:r>
              <a:rPr kumimoji="1" lang="fr-FR" altLang="ja-JP" dirty="0" smtClean="0">
                <a:latin typeface="News Gothic MT" charset="0"/>
                <a:cs typeface="ＭＳ Ｐゴシック" charset="0"/>
              </a:rPr>
              <a:t>ôtes, </a:t>
            </a:r>
          </a:p>
          <a:p>
            <a:pPr lvl="1"/>
            <a:r>
              <a:rPr kumimoji="1" lang="fr-FR" altLang="ja-JP" dirty="0">
                <a:latin typeface="News Gothic MT" charset="0"/>
                <a:cs typeface="ＭＳ Ｐゴシック" charset="0"/>
              </a:rPr>
              <a:t>S</a:t>
            </a:r>
            <a:r>
              <a:rPr kumimoji="1" lang="fr-FR" altLang="ja-JP" dirty="0" smtClean="0">
                <a:latin typeface="News Gothic MT" charset="0"/>
                <a:cs typeface="ＭＳ Ｐゴシック" charset="0"/>
              </a:rPr>
              <a:t>écuriser les arrêts (éviter de s’arrêter sur la route)</a:t>
            </a:r>
            <a:endParaRPr kumimoji="1" lang="fr-FR" dirty="0">
              <a:latin typeface="News Gothic MT" charset="0"/>
            </a:endParaRPr>
          </a:p>
          <a:p>
            <a:pPr lvl="1"/>
            <a:r>
              <a:rPr kumimoji="1" lang="fr-FR" dirty="0">
                <a:latin typeface="News Gothic MT" charset="0"/>
              </a:rPr>
              <a:t>Rouler groupés mais pas trop serrés</a:t>
            </a:r>
          </a:p>
          <a:p>
            <a:pPr lvl="1"/>
            <a:r>
              <a:rPr kumimoji="1" lang="fr-FR" dirty="0">
                <a:latin typeface="News Gothic MT" charset="0"/>
              </a:rPr>
              <a:t>Repartir ensemble</a:t>
            </a:r>
            <a:r>
              <a:rPr kumimoji="1" lang="fr-FR" dirty="0" smtClean="0">
                <a:latin typeface="News Gothic MT" charset="0"/>
              </a:rPr>
              <a:t>…</a:t>
            </a:r>
            <a:endParaRPr kumimoji="1" lang="fr-FR" dirty="0">
              <a:latin typeface="News Gothic MT" charset="0"/>
            </a:endParaRPr>
          </a:p>
          <a:p>
            <a:pPr lvl="1"/>
            <a:endParaRPr kumimoji="1" lang="fr-FR" dirty="0">
              <a:latin typeface="News Gothic MT" charset="0"/>
            </a:endParaRPr>
          </a:p>
          <a:p>
            <a:pPr lvl="1"/>
            <a:endParaRPr kumimoji="1" lang="fr-FR" dirty="0" smtClean="0">
              <a:latin typeface="News Gothic MT" charset="0"/>
            </a:endParaRPr>
          </a:p>
          <a:p>
            <a:pPr lvl="1"/>
            <a:endParaRPr kumimoji="1" lang="fr-FR" dirty="0">
              <a:latin typeface="News Gothic MT" charset="0"/>
            </a:endParaRPr>
          </a:p>
          <a:p>
            <a:pPr lvl="1"/>
            <a:endParaRPr kumimoji="1" lang="fr-FR" dirty="0">
              <a:latin typeface="News Gothic MT" charset="0"/>
            </a:endParaRPr>
          </a:p>
          <a:p>
            <a:pPr lvl="1"/>
            <a:endParaRPr kumimoji="1" lang="fr-FR" dirty="0">
              <a:latin typeface="News Gothic MT" charset="0"/>
            </a:endParaRPr>
          </a:p>
          <a:p>
            <a:pPr lvl="1"/>
            <a:r>
              <a:rPr kumimoji="1" lang="fr-FR" dirty="0">
                <a:latin typeface="News Gothic MT" charset="0"/>
              </a:rPr>
              <a:t>ET LA </a:t>
            </a:r>
            <a:r>
              <a:rPr kumimoji="1" lang="fr-FR" dirty="0" smtClean="0">
                <a:latin typeface="News Gothic MT" charset="0"/>
              </a:rPr>
              <a:t>GALETTE</a:t>
            </a:r>
          </a:p>
          <a:p>
            <a:pPr marL="349250" lvl="1" indent="0">
              <a:buNone/>
            </a:pPr>
            <a:r>
              <a:rPr kumimoji="1" lang="fr-FR" dirty="0" smtClean="0">
                <a:latin typeface="News Gothic MT" charset="0"/>
              </a:rPr>
              <a:t> et le cidre</a:t>
            </a:r>
            <a:endParaRPr kumimoji="1" lang="fr-FR" dirty="0">
              <a:latin typeface="News Gothic MT" charset="0"/>
            </a:endParaRPr>
          </a:p>
        </p:txBody>
      </p:sp>
      <p:pic>
        <p:nvPicPr>
          <p:cNvPr id="36867" name="Image 1" descr="stk19992boj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1003300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1582" y="4005064"/>
            <a:ext cx="3635896" cy="2726922"/>
          </a:xfrm>
          <a:prstGeom prst="rect">
            <a:avLst/>
          </a:prstGeom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 rot="5400000">
            <a:off x="5498133" y="3006925"/>
            <a:ext cx="6079231" cy="874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fr-FR" sz="3600" kern="10" dirty="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blurRad="63500" dist="99190" dir="7788334" algn="ctr" rotWithShape="0">
                    <a:srgbClr val="000080"/>
                  </a:outerShdw>
                </a:effectLst>
                <a:latin typeface="Arial Black"/>
                <a:ea typeface="Arial Black"/>
                <a:cs typeface="Arial Black"/>
              </a:rPr>
              <a:t>Bonne </a:t>
            </a:r>
            <a:r>
              <a:rPr lang="fr-FR" sz="3600" kern="10" dirty="0">
                <a:solidFill>
                  <a:srgbClr val="FF0000"/>
                </a:solidFill>
                <a:effectLst>
                  <a:outerShdw blurRad="63500" dist="99190" dir="7788334" algn="ctr" rotWithShape="0">
                    <a:srgbClr val="000080"/>
                  </a:outerShdw>
                </a:effectLst>
                <a:latin typeface="Arial Black"/>
                <a:ea typeface="Arial Black"/>
                <a:cs typeface="Arial Black"/>
              </a:rPr>
              <a:t>Année</a:t>
            </a:r>
            <a:r>
              <a:rPr lang="fr-FR" sz="3600" kern="10" dirty="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blurRad="63500" dist="99190" dir="7788334" algn="ctr" rotWithShape="0">
                    <a:srgbClr val="000080"/>
                  </a:outerShdw>
                </a:effectLst>
                <a:latin typeface="Arial Black"/>
                <a:ea typeface="Arial Black"/>
                <a:cs typeface="Arial Black"/>
              </a:rPr>
              <a:t> </a:t>
            </a:r>
            <a:r>
              <a:rPr lang="fr-FR" sz="3600" kern="10" dirty="0" smtClean="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blurRad="63500" dist="99190" dir="7788334" algn="ctr" rotWithShape="0">
                    <a:srgbClr val="000080"/>
                  </a:outerShdw>
                </a:effectLst>
                <a:latin typeface="Arial Black"/>
                <a:ea typeface="Arial Black"/>
                <a:cs typeface="Arial Black"/>
              </a:rPr>
              <a:t>2015</a:t>
            </a:r>
            <a:endParaRPr lang="fr-FR" sz="3600" kern="10" dirty="0">
              <a:gradFill rotWithShape="1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0" scaled="1"/>
              </a:gradFill>
              <a:effectLst>
                <a:outerShdw blurRad="63500" dist="99190" dir="7788334" algn="ctr" rotWithShape="0">
                  <a:srgbClr val="000080"/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21239" y="5619359"/>
            <a:ext cx="31278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Eviter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71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 sommes nous?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Âges:</a:t>
            </a:r>
          </a:p>
          <a:p>
            <a:pPr lvl="1"/>
            <a:r>
              <a:rPr lang="fr-FR" dirty="0" smtClean="0"/>
              <a:t>Moyenne 61 ans </a:t>
            </a:r>
          </a:p>
          <a:p>
            <a:pPr lvl="1"/>
            <a:r>
              <a:rPr lang="fr-FR" dirty="0" smtClean="0"/>
              <a:t>&lt;= 60 ans : 21 dont 2 ont moins de 40 ans</a:t>
            </a:r>
          </a:p>
          <a:p>
            <a:pPr lvl="1"/>
            <a:r>
              <a:rPr lang="fr-FR" dirty="0" smtClean="0"/>
              <a:t>&gt; 60 ans : 29 dont 6 ont plus de 75 ans  chapeau messieurs</a:t>
            </a:r>
          </a:p>
          <a:p>
            <a:r>
              <a:rPr lang="fr-FR" dirty="0" smtClean="0"/>
              <a:t>11 femmes et donc 39 hommes N=50</a:t>
            </a:r>
            <a:endParaRPr lang="fr-FR" dirty="0"/>
          </a:p>
          <a:p>
            <a:pPr lvl="1"/>
            <a:r>
              <a:rPr lang="fr-FR" dirty="0" smtClean="0"/>
              <a:t>Maulois : 23</a:t>
            </a:r>
          </a:p>
          <a:p>
            <a:pPr lvl="1"/>
            <a:r>
              <a:rPr lang="fr-FR" dirty="0" smtClean="0"/>
              <a:t>INTERCO </a:t>
            </a:r>
            <a:r>
              <a:rPr lang="fr-FR" dirty="0" err="1" smtClean="0"/>
              <a:t>Gally</a:t>
            </a:r>
            <a:r>
              <a:rPr lang="fr-FR" dirty="0" smtClean="0"/>
              <a:t> Mauldre: 34</a:t>
            </a:r>
          </a:p>
          <a:p>
            <a:pPr lvl="1"/>
            <a:r>
              <a:rPr lang="fr-FR" dirty="0" smtClean="0"/>
              <a:t>Hors </a:t>
            </a:r>
            <a:r>
              <a:rPr lang="fr-FR" dirty="0" err="1" smtClean="0"/>
              <a:t>interco</a:t>
            </a:r>
            <a:r>
              <a:rPr lang="fr-FR" dirty="0" smtClean="0"/>
              <a:t>: 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843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des inscriptions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353435"/>
              </p:ext>
            </p:extLst>
          </p:nvPr>
        </p:nvGraphicFramePr>
        <p:xfrm>
          <a:off x="549275" y="1444625"/>
          <a:ext cx="8448815" cy="4932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dre 2"/>
          <p:cNvSpPr/>
          <p:nvPr/>
        </p:nvSpPr>
        <p:spPr>
          <a:xfrm>
            <a:off x="8254333" y="1668811"/>
            <a:ext cx="743757" cy="3957887"/>
          </a:xfrm>
          <a:prstGeom prst="frame">
            <a:avLst/>
          </a:prstGeom>
          <a:ln w="3175" cmpd="sng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0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Chiffres clés en cumul hebdomadaire</a:t>
            </a: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809895"/>
              </p:ext>
            </p:extLst>
          </p:nvPr>
        </p:nvGraphicFramePr>
        <p:xfrm>
          <a:off x="280559" y="1371600"/>
          <a:ext cx="8756386" cy="512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69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365" y="107950"/>
            <a:ext cx="9040636" cy="1336675"/>
          </a:xfrm>
        </p:spPr>
        <p:txBody>
          <a:bodyPr/>
          <a:lstStyle/>
          <a:p>
            <a:r>
              <a:rPr lang="fr-FR" dirty="0" smtClean="0"/>
              <a:t>Sorties dominicales 2007-14 </a:t>
            </a:r>
            <a:br>
              <a:rPr lang="fr-FR" dirty="0" smtClean="0"/>
            </a:br>
            <a:r>
              <a:rPr lang="fr-FR" sz="2400" dirty="0" smtClean="0"/>
              <a:t>non comptées Guidel et les Andelys</a:t>
            </a:r>
            <a:endParaRPr lang="fr-FR" sz="2400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718192"/>
              </p:ext>
            </p:extLst>
          </p:nvPr>
        </p:nvGraphicFramePr>
        <p:xfrm>
          <a:off x="549275" y="1422399"/>
          <a:ext cx="8042275" cy="501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2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Nos performances par jour</a:t>
            </a:r>
            <a:endParaRPr lang="fr-FR" sz="4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052181"/>
              </p:ext>
            </p:extLst>
          </p:nvPr>
        </p:nvGraphicFramePr>
        <p:xfrm>
          <a:off x="191957" y="1590638"/>
          <a:ext cx="8712090" cy="4791099"/>
        </p:xfrm>
        <a:graphic>
          <a:graphicData uri="http://schemas.openxmlformats.org/drawingml/2006/table">
            <a:tbl>
              <a:tblPr/>
              <a:tblGrid>
                <a:gridCol w="968010"/>
                <a:gridCol w="968010"/>
                <a:gridCol w="968010"/>
                <a:gridCol w="968010"/>
                <a:gridCol w="968010"/>
                <a:gridCol w="968010"/>
                <a:gridCol w="968010"/>
                <a:gridCol w="968010"/>
                <a:gridCol w="968010"/>
              </a:tblGrid>
              <a:tr h="2315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dimanches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2007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8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8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8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8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8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8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8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8D6"/>
                    </a:solidFill>
                  </a:tcPr>
                </a:tc>
              </a:tr>
              <a:tr h="2315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Participants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13.8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11.1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10.4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10.5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8.9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10.0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</a:tr>
              <a:tr h="4488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Distance moyenne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85.2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81.2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84.3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89.6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86.7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89.0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89.2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94.2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</a:tr>
              <a:tr h="4488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Vitesse moyenne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24.7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24.9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24.5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25.4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25.3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24.8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24.7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24.1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</a:tr>
              <a:tr h="2315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samedis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315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Participants hebdo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6.2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8.0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</a:tr>
              <a:tr h="448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Distance moyenne hebdo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42.0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49.3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53.7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</a:tr>
              <a:tr h="2315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Vitesse moyenne hebdo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20.0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20.2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</a:tr>
              <a:tr h="2315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mercredis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5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Participants hebdo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448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Distance moyenne hebdo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76.5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72.8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315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Vitesse moyenne hebdo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23.3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23.3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315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CTM entier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5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Participants hebdo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12.2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16.8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19.3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</a:tr>
              <a:tr h="448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Distance moyenne </a:t>
                      </a:r>
                      <a:r>
                        <a:rPr lang="fr-FR" sz="1200" b="0" i="0" u="none" strike="noStrike" dirty="0" smtClean="0">
                          <a:effectLst/>
                          <a:latin typeface="Verdana"/>
                        </a:rPr>
                        <a:t>cumulée hebdo</a:t>
                      </a:r>
                      <a:endParaRPr lang="fr-FR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111.2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148.2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157.9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</a:tr>
              <a:tr h="2315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Vitesse moyenne hebdo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effectLst/>
                          <a:latin typeface="Verdana"/>
                        </a:rPr>
                        <a:t>23.1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effectLst/>
                          <a:latin typeface="Verdana"/>
                        </a:rPr>
                        <a:t>22.7</a:t>
                      </a:r>
                    </a:p>
                  </a:txBody>
                  <a:tcPr marL="11914" marR="11914" marT="11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CF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07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60350"/>
            <a:ext cx="8914536" cy="959409"/>
          </a:xfrm>
        </p:spPr>
        <p:txBody>
          <a:bodyPr/>
          <a:lstStyle/>
          <a:p>
            <a:r>
              <a:rPr lang="fr-FR" sz="4800" dirty="0">
                <a:latin typeface="News Gothic MT" charset="0"/>
              </a:rPr>
              <a:t>Bilan des </a:t>
            </a:r>
            <a:r>
              <a:rPr lang="fr-FR" sz="4400" dirty="0" smtClean="0">
                <a:latin typeface="News Gothic MT" charset="0"/>
              </a:rPr>
              <a:t>Sorties </a:t>
            </a:r>
            <a:r>
              <a:rPr lang="fr-FR" dirty="0" smtClean="0">
                <a:latin typeface="News Gothic MT" charset="0"/>
              </a:rPr>
              <a:t>enregistrées</a:t>
            </a:r>
            <a:endParaRPr lang="fr-FR" dirty="0">
              <a:latin typeface="News Gothic MT" charset="0"/>
            </a:endParaRPr>
          </a:p>
        </p:txBody>
      </p:sp>
      <p:graphicFrame>
        <p:nvGraphicFramePr>
          <p:cNvPr id="14137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960869"/>
              </p:ext>
            </p:extLst>
          </p:nvPr>
        </p:nvGraphicFramePr>
        <p:xfrm>
          <a:off x="611560" y="1700808"/>
          <a:ext cx="8077200" cy="4880509"/>
        </p:xfrm>
        <a:graphic>
          <a:graphicData uri="http://schemas.openxmlformats.org/drawingml/2006/table">
            <a:tbl>
              <a:tblPr/>
              <a:tblGrid>
                <a:gridCol w="1607889"/>
                <a:gridCol w="866015"/>
                <a:gridCol w="727230"/>
                <a:gridCol w="678749"/>
                <a:gridCol w="730034"/>
                <a:gridCol w="828357"/>
                <a:gridCol w="879642"/>
                <a:gridCol w="879642"/>
                <a:gridCol w="879642"/>
              </a:tblGrid>
              <a:tr h="816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1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6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2007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6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2008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6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2009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6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2010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6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2011</a:t>
                      </a:r>
                      <a:endParaRPr kumimoji="1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6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2012</a:t>
                      </a:r>
                      <a:endParaRPr kumimoji="1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6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2013</a:t>
                      </a:r>
                      <a:endParaRPr kumimoji="1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6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2014</a:t>
                      </a:r>
                      <a:endParaRPr kumimoji="1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260FB"/>
                    </a:solidFill>
                  </a:tcPr>
                </a:tc>
              </a:tr>
              <a:tr h="834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Moyenne participants</a:t>
                      </a: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13,8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11,1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10,4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10,5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12,2 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16.8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19.3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7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% participation</a:t>
                      </a: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32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30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29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30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26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37.5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38.6</a:t>
                      </a:r>
                      <a:endParaRPr kumimoji="1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89E"/>
                    </a:solidFill>
                  </a:tcPr>
                </a:tc>
              </a:tr>
              <a:tr h="8341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Km </a:t>
                      </a: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moyen hebdo cumulé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85,2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81,2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84,3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89,8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86,7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111,2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148.2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157.9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Total km</a:t>
                      </a: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2900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3329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3646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3953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3728</a:t>
                      </a:r>
                      <a:endParaRPr kumimoji="1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5227 </a:t>
                      </a:r>
                      <a:endParaRPr kumimoji="1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7705</a:t>
                      </a:r>
                      <a:endParaRPr kumimoji="1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8213</a:t>
                      </a:r>
                      <a:endParaRPr kumimoji="1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N </a:t>
                      </a: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sorties enregistrées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40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48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44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47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44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74 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108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1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108</a:t>
                      </a:r>
                      <a:endParaRPr kumimoji="1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2740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Ajd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jd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Ajd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jd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Ajdacency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jd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2232</Words>
  <Application>Microsoft Macintosh PowerPoint</Application>
  <PresentationFormat>Présentation à l'écran (4:3)</PresentationFormat>
  <Paragraphs>988</Paragraphs>
  <Slides>39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Brise</vt:lpstr>
      <vt:lpstr>Assemblée générale du CTM</vt:lpstr>
      <vt:lpstr>Ordre du jour</vt:lpstr>
      <vt:lpstr>Rapport moral du CTM</vt:lpstr>
      <vt:lpstr>Qui sommes nous?</vt:lpstr>
      <vt:lpstr>Evolution des inscriptions</vt:lpstr>
      <vt:lpstr>Chiffres clés en cumul hebdomadaire</vt:lpstr>
      <vt:lpstr>Sorties dominicales 2007-14  non comptées Guidel et les Andelys</vt:lpstr>
      <vt:lpstr>Nos performances par jour</vt:lpstr>
      <vt:lpstr>Bilan des Sorties enregistrées</vt:lpstr>
      <vt:lpstr>Conclusions </vt:lpstr>
      <vt:lpstr>Les cyclotes 2010-2014</vt:lpstr>
      <vt:lpstr>Les activités « hors sorties hebdomadaires » 2014</vt:lpstr>
      <vt:lpstr>Les activités « hors sorties hebdomadaires » 2014</vt:lpstr>
      <vt:lpstr>Les activités « hors sorties hebdomadaires » 2014</vt:lpstr>
      <vt:lpstr>Evaluation des objectifs 2014: &gt;95 %</vt:lpstr>
      <vt:lpstr>Conclusions</vt:lpstr>
      <vt:lpstr>Un mot sur les 3 actions aidées par la DDCS, et la ville de Maule</vt:lpstr>
      <vt:lpstr>RANDO RETINA MAULE Réunion du comité de pilotage du 13/12/2014</vt:lpstr>
      <vt:lpstr>Participants 481</vt:lpstr>
      <vt:lpstr>Présentation PowerPoint</vt:lpstr>
      <vt:lpstr>Présentation PowerPoint</vt:lpstr>
      <vt:lpstr>Présentation PowerPoint</vt:lpstr>
      <vt:lpstr>Don RETINA France 2014</vt:lpstr>
      <vt:lpstr>Bénévoles jour J</vt:lpstr>
      <vt:lpstr>Sinistralité</vt:lpstr>
      <vt:lpstr>Bilan financier 2014</vt:lpstr>
      <vt:lpstr>Projet de budget 2015</vt:lpstr>
      <vt:lpstr>Actions 2015</vt:lpstr>
      <vt:lpstr>Actions 2015</vt:lpstr>
      <vt:lpstr>Validation des rapports 2014 et du  projet de budget 2015  </vt:lpstr>
      <vt:lpstr>Assurance et licence 2015</vt:lpstr>
      <vt:lpstr>Candidatures au Com Dir</vt:lpstr>
      <vt:lpstr>Proposition de renouvellement d’action spécifique :vote</vt:lpstr>
      <vt:lpstr>Organisation 2015 vote</vt:lpstr>
      <vt:lpstr>Les propositions pour 2015 La semaine du CTM</vt:lpstr>
      <vt:lpstr>Les sorties &amp; organisations 2015</vt:lpstr>
      <vt:lpstr>Les sorties &amp; organisations 2015</vt:lpstr>
      <vt:lpstr>Point SECURITE</vt:lpstr>
      <vt:lpstr>Et toujours…..</vt:lpstr>
    </vt:vector>
  </TitlesOfParts>
  <Company>maison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Ordre du jour AG 11/01/2013</dc:title>
  <dc:creator>JEAN CHRISTOPHE SEGUIER</dc:creator>
  <cp:lastModifiedBy>JEAN CHRISTOPHE SEGUIER</cp:lastModifiedBy>
  <cp:revision>103</cp:revision>
  <cp:lastPrinted>2014-01-11T18:49:23Z</cp:lastPrinted>
  <dcterms:created xsi:type="dcterms:W3CDTF">2013-12-28T18:43:12Z</dcterms:created>
  <dcterms:modified xsi:type="dcterms:W3CDTF">2015-02-28T15:37:32Z</dcterms:modified>
</cp:coreProperties>
</file>